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6" r:id="rId2"/>
    <p:sldId id="277" r:id="rId3"/>
    <p:sldId id="278" r:id="rId4"/>
    <p:sldId id="279" r:id="rId5"/>
    <p:sldId id="269" r:id="rId6"/>
    <p:sldId id="280" r:id="rId7"/>
    <p:sldId id="282" r:id="rId8"/>
  </p:sldIdLst>
  <p:sldSz cx="12192000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02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0E66886-9A22-40A8-85A6-D566CC6708DF}" type="datetime1">
              <a:rPr lang="hr-HR" smtClean="0"/>
              <a:t>7.3.2024.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21AD2-CF04-4349-8F41-453D37E7E5CF}" type="datetime1">
              <a:rPr lang="hr-HR" noProof="0" smtClean="0"/>
              <a:pPr/>
              <a:t>7.3.2024.</a:t>
            </a:fld>
            <a:endParaRPr lang="hr-HR" noProof="0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noProof="0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 dirty="0" smtClean="0"/>
              <a:t>Kliknite da biste uredili stilove teksta matrice</a:t>
            </a:r>
          </a:p>
          <a:p>
            <a:pPr lvl="1" rtl="0"/>
            <a:r>
              <a:rPr lang="hr-HR" noProof="0" dirty="0" smtClean="0"/>
              <a:t>Druga razina</a:t>
            </a:r>
          </a:p>
          <a:p>
            <a:pPr lvl="2" rtl="0"/>
            <a:r>
              <a:rPr lang="hr-HR" noProof="0" dirty="0" smtClean="0"/>
              <a:t>Treća razina</a:t>
            </a:r>
          </a:p>
          <a:p>
            <a:pPr lvl="3" rtl="0"/>
            <a:r>
              <a:rPr lang="hr-HR" noProof="0" dirty="0" smtClean="0"/>
              <a:t>Četvrta razina</a:t>
            </a:r>
          </a:p>
          <a:p>
            <a:pPr lvl="4" rtl="0"/>
            <a:r>
              <a:rPr lang="hr-HR" noProof="0" dirty="0" smtClean="0"/>
              <a:t>Peta razina</a:t>
            </a:r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2145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hr-HR" smtClean="0"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84143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hr-HR" smtClean="0"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2303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upa 103" descr="Grupa s nekoliko cvjetova uz dno slajda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Prostoručni oblik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9" name="Crta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0" name="Prostoručni oblik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grpSp>
          <p:nvGrpSpPr>
            <p:cNvPr id="11" name="Grupa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Prostoručni oblik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hr-HR" noProof="0" dirty="0"/>
              </a:p>
            </p:txBody>
          </p:sp>
          <p:sp>
            <p:nvSpPr>
              <p:cNvPr id="13" name="Prostoručni oblik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</p:grpSp>
        <p:sp>
          <p:nvSpPr>
            <p:cNvPr id="14" name="Prostoručni oblik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hr-HR" noProof="0" dirty="0"/>
            </a:p>
          </p:txBody>
        </p:sp>
        <p:sp>
          <p:nvSpPr>
            <p:cNvPr id="15" name="Prostoručni oblik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6" name="Prostoručni oblik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7" name="Prostoručni oblik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8" name="Prostoručni oblik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9" name="Prostoručni oblik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hr-HR" noProof="0" dirty="0"/>
            </a:p>
          </p:txBody>
        </p:sp>
        <p:grpSp>
          <p:nvGrpSpPr>
            <p:cNvPr id="20" name="Grupa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Prostoručni oblik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22" name="Prostoručni oblik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</p:grpSp>
        <p:sp>
          <p:nvSpPr>
            <p:cNvPr id="23" name="Prostoručni oblik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4" name="Prostoručni oblik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5" name="Prostoručni oblik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6" name="Prostoručni oblik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7" name="Prostoručni oblik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8" name="Prostoručni oblik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9" name="Prostoručni oblik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0" name="Prostoručni oblik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1" name="Crta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2" name="Prostoručni oblik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3" name="Prostoručni oblik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4" name="Prostoručni oblik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5" name="Prostoručni oblik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6" name="Prostoručni oblik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7" name="Prostoručni oblik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8" name="Elipsa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sp>
          <p:nvSpPr>
            <p:cNvPr id="39" name="Elipsa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sp>
          <p:nvSpPr>
            <p:cNvPr id="40" name="Elipsa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grpSp>
          <p:nvGrpSpPr>
            <p:cNvPr id="41" name="Grupa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Prostoručni oblik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43" name="Prostoručni oblik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44" name="Prostoručni oblik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45" name="Prostoručni oblik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46" name="Prostoručni oblik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hr-HR" noProof="0" dirty="0"/>
              </a:p>
            </p:txBody>
          </p:sp>
        </p:grpSp>
        <p:sp>
          <p:nvSpPr>
            <p:cNvPr id="47" name="Prostoručni oblik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8" name="Prostoručni oblik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9" name="Prostoručni oblik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0" name="Prostoručni oblik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1" name="Prostoručni oblik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2" name="Elipsa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sp>
          <p:nvSpPr>
            <p:cNvPr id="53" name="Prostoručni oblik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4" name="Crta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5" name="Prostoručni oblik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grpSp>
          <p:nvGrpSpPr>
            <p:cNvPr id="56" name="Grupa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Prostoručni oblik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hr-HR" noProof="0" dirty="0"/>
              </a:p>
            </p:txBody>
          </p:sp>
          <p:sp>
            <p:nvSpPr>
              <p:cNvPr id="58" name="Prostoručni oblik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</p:grpSp>
        <p:sp>
          <p:nvSpPr>
            <p:cNvPr id="59" name="Prostoručni oblik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hr-HR" noProof="0" dirty="0"/>
            </a:p>
          </p:txBody>
        </p:sp>
        <p:sp>
          <p:nvSpPr>
            <p:cNvPr id="60" name="Prostoručni oblik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61" name="Prostoručni oblik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62" name="Prostoručni oblik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63" name="Prostoručni oblik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64" name="Prostoručni oblik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hr-HR" noProof="0" dirty="0"/>
            </a:p>
          </p:txBody>
        </p:sp>
        <p:grpSp>
          <p:nvGrpSpPr>
            <p:cNvPr id="65" name="Grupa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Prostoručni oblik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67" name="Prostoručni oblik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</p:grpSp>
        <p:sp>
          <p:nvSpPr>
            <p:cNvPr id="68" name="Prostoručni oblik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69" name="Prostoručni oblik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70" name="Prostoručni oblik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71" name="Prostoručni oblik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72" name="Prostoručni oblik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73" name="Prostoručni oblik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74" name="Prostoručni oblik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75" name="Prostoručni oblik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76" name="Crta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77" name="Prostoručni oblik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78" name="Prostoručni oblik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79" name="Prostoručni oblik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80" name="Prostoručni oblik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81" name="Prostoručni oblik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82" name="Prostoručni oblik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83" name="Elipsa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sp>
          <p:nvSpPr>
            <p:cNvPr id="84" name="Elipsa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sp>
          <p:nvSpPr>
            <p:cNvPr id="85" name="Elipsa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grpSp>
          <p:nvGrpSpPr>
            <p:cNvPr id="86" name="Grupa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Prostoručni oblik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88" name="Prostoručni oblik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89" name="Prostoručni oblik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90" name="Prostoručni oblik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91" name="Prostoručni oblik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hr-HR" noProof="0" dirty="0"/>
              </a:p>
            </p:txBody>
          </p:sp>
        </p:grpSp>
        <p:sp>
          <p:nvSpPr>
            <p:cNvPr id="92" name="Prostoručni oblik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93" name="Prostoručni oblik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94" name="Prostoručni oblik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95" name="Prostoručni oblik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96" name="Prostoručni oblik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97" name="Elipsa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grpSp>
          <p:nvGrpSpPr>
            <p:cNvPr id="98" name="Grupa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Prostoručni oblik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100" name="Prostoručni oblik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101" name="Prostoručni oblik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102" name="Prostoručni oblik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hr-HR" noProof="0" dirty="0"/>
              </a:p>
            </p:txBody>
          </p:sp>
          <p:sp>
            <p:nvSpPr>
              <p:cNvPr id="103" name="Prostoručni oblik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</p:grp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 rtl="0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noProof="0" smtClean="0"/>
              <a:t>Uredite stil podnaslova matrice</a:t>
            </a:r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08267B8-18E8-46A6-97CA-565B6D9B9EC9}" type="datetime1">
              <a:rPr lang="hr-HR" noProof="0" smtClean="0"/>
              <a:pPr/>
              <a:t>7.3.2024.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A787342-B2E2-4E18-9B62-1ABFB08008C3}" type="datetime1">
              <a:rPr lang="hr-HR" noProof="0" smtClean="0"/>
              <a:pPr/>
              <a:t>7.3.2024.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7DAB7A9-BB54-4114-B14E-7FCC1780D9D9}" type="datetime1">
              <a:rPr lang="hr-HR" noProof="0" smtClean="0"/>
              <a:pPr/>
              <a:t>7.3.2024.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upa 83" descr="Grupa cvijeća na lijevoj strani slajda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Prostoručni oblik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8" name="Elipsa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grpSp>
          <p:nvGrpSpPr>
            <p:cNvPr id="9" name="Grupa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Prostoručni oblik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11" name="Prostoručni oblik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</p:grpSp>
        <p:sp>
          <p:nvSpPr>
            <p:cNvPr id="12" name="Prostoručni oblik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3" name="Prostoručni oblik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4" name="Prostoručni oblik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5" name="Prostoručni oblik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6" name="Prostoručni oblik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7" name="Prostoručni oblik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8" name="Elipsa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9" name="Prostoručni oblik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hr-HR" noProof="0" dirty="0"/>
            </a:p>
          </p:txBody>
        </p:sp>
        <p:sp>
          <p:nvSpPr>
            <p:cNvPr id="20" name="Prostoručni oblik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sp>
          <p:nvSpPr>
            <p:cNvPr id="21" name="Prostoručni oblik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2" name="Prostoručni oblik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grpSp>
          <p:nvGrpSpPr>
            <p:cNvPr id="23" name="Grupa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Prostoručni oblik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25" name="Crta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26" name="Prostoručni oblik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27" name="Prostoručni oblik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28" name="Prostoručni oblik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29" name="Elipsa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hr-HR" noProof="0" dirty="0"/>
              </a:p>
            </p:txBody>
          </p:sp>
        </p:grpSp>
        <p:sp>
          <p:nvSpPr>
            <p:cNvPr id="30" name="Prostoručni oblik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1" name="Prostoručni oblik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sp>
          <p:nvSpPr>
            <p:cNvPr id="32" name="Prostoručni oblik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grpSp>
          <p:nvGrpSpPr>
            <p:cNvPr id="33" name="Grupa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Prostoručni oblik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35" name="Prostoručni oblik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36" name="Prostoručni oblik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37" name="Prostoručni oblik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38" name="Prostoručni oblik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hr-HR" noProof="0" dirty="0"/>
              </a:p>
            </p:txBody>
          </p:sp>
        </p:grpSp>
      </p:grpSp>
      <p:grpSp>
        <p:nvGrpSpPr>
          <p:cNvPr id="83" name="Grupa 82" descr="Grupa cvijeća na desnoj strani slajda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Prostoručni oblik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0" name="Prostoručni oblik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1" name="Prostoručni oblik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hr-HR" noProof="0" dirty="0"/>
            </a:p>
          </p:txBody>
        </p:sp>
        <p:sp>
          <p:nvSpPr>
            <p:cNvPr id="43" name="Prostoručni oblik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4" name="Crta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5" name="Prostoručni oblik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hr-HR" noProof="0" dirty="0"/>
            </a:p>
          </p:txBody>
        </p:sp>
        <p:sp>
          <p:nvSpPr>
            <p:cNvPr id="46" name="Prostoručni oblik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7" name="Prostoručni oblik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8" name="Prostoručni oblik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9" name="Prostoručni oblik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0" name="Prostoručni oblik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1" name="Prostoručni oblik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2" name="Crta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3" name="Prostoručni oblik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4" name="Prostoručni oblik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5" name="Prostoručni oblik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6" name="Prostoručni oblik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7" name="Prostoručni oblik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8" name="Prostoručni oblik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grpSp>
          <p:nvGrpSpPr>
            <p:cNvPr id="59" name="Grupa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Prostoručni oblik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66" name="Prostoručni oblik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67" name="Prostoručni oblik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</p:grpSp>
        <p:grpSp>
          <p:nvGrpSpPr>
            <p:cNvPr id="60" name="Grupa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Prostoručni oblik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62" name="Prostoručni oblik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63" name="Prostoručni oblik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64" name="Elipsa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hr-HR" noProof="0" dirty="0"/>
              </a:p>
            </p:txBody>
          </p:sp>
        </p:grp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 rtl="0">
              <a:defRPr sz="52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F181F0D-211B-4A93-BE59-535DC191BF2D}" type="datetime1">
              <a:rPr lang="hr-HR" noProof="0" smtClean="0"/>
              <a:pPr/>
              <a:t>7.3.2024.</a:t>
            </a:fld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591CE10-AE27-4C4E-B762-D63ED1341CB3}" type="datetime1">
              <a:rPr lang="hr-HR" noProof="0" smtClean="0"/>
              <a:pPr/>
              <a:t>7.3.2024.</a:t>
            </a:fld>
            <a:endParaRPr lang="hr-HR" noProof="0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5CE7270-5607-45F3-8643-8F48AFAC247F}" type="datetime1">
              <a:rPr lang="hr-HR" noProof="0" smtClean="0"/>
              <a:pPr/>
              <a:t>7.3.2024.</a:t>
            </a:fld>
            <a:endParaRPr lang="hr-HR" noProof="0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049BF6B-1098-4FC3-909D-725913A93C19}" type="datetime1">
              <a:rPr lang="hr-HR" noProof="0" smtClean="0"/>
              <a:pPr/>
              <a:t>7.3.2024.</a:t>
            </a:fld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Prostoručni oblik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0" name="Crta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1" name="Prostoručni oblik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2" name="Prostoručni oblik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3" name="Prostoručni oblik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4" name="Prostoručni oblik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5" name="Prostoručni oblik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6" name="Prostoručni oblik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7" name="Prostoručni oblik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 rtl="0">
              <a:defRPr sz="34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EE83A53-7984-4497-84B0-A86C3A530F2D}" type="datetime1">
              <a:rPr lang="hr-HR" noProof="0" smtClean="0"/>
              <a:pPr/>
              <a:t>7.3.2024.</a:t>
            </a:fld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Prostoručni oblik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0" name="Crta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1" name="Prostoručni oblik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2" name="Prostoručni oblik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3" name="Prostoručni oblik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4" name="Prostoručni oblik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5" name="Prostoručni oblik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6" name="Prostoručni oblik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7" name="Prostoručni oblik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 rtl="0">
              <a:defRPr sz="34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liku 2" descr="Prazno rezervirano mjesto za dodavanje slike. Kliknite rezervirano mjesto i odaberite sliku koju želite dodati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 smtClean="0"/>
              <a:t>Kliknite ikonu da biste dodali  sliku</a:t>
            </a:r>
            <a:endParaRPr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514A173-A691-4DF6-9BFF-1253CA7207DC}" type="datetime1">
              <a:rPr lang="hr-HR" noProof="0" smtClean="0"/>
              <a:pPr/>
              <a:t>7.3.2024.</a:t>
            </a:fld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upa 62" descr="Jedan cvijet na desnoj strani slajda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Prostoručni oblik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9" name="Crta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0" name="Prostoručni oblik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1" name="Prostoručni oblik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2" name="Prostoručni oblik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3" name="Prostoručni oblik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6" name="Prostoručni oblik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7" name="Prostoručni oblik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8" name="Prostoručni oblik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</p:grpSp>
      <p:grpSp>
        <p:nvGrpSpPr>
          <p:cNvPr id="62" name="Grupa 61" descr="Grupa cvijeća na lijevoj strani slajda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Prostoručni oblik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0" name="Crta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1" name="Prostoručni oblik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2" name="Prostoručni oblik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3" name="Prostoručni oblik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4" name="Prostoručni oblik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5" name="Prostoručni oblik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6" name="Prostoručni oblik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7" name="Crta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8" name="Prostoručni oblik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9" name="Prostoručni oblik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0" name="Prostoručni oblik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1" name="Prostoručni oblik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2" name="Prostoručni oblik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3" name="Prostoručni oblik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4" name="Prostoručni oblik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5" name="Prostoručni oblik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6" name="Crta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7" name="Prostoručni oblik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grpSp>
          <p:nvGrpSpPr>
            <p:cNvPr id="28" name="Grupa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Prostoručni oblik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30" name="Prostoručni oblik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</p:grpSp>
        <p:sp>
          <p:nvSpPr>
            <p:cNvPr id="31" name="Elipsa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2" name="Prostoručni oblik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3" name="Prostoručni oblik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4" name="Prostoručni oblik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5" name="Prostoručni oblik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6" name="Prostoručni oblik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7" name="Prostoručni oblik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4" name="Elipsa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5" name="Prostoručni oblik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grpSp>
          <p:nvGrpSpPr>
            <p:cNvPr id="49" name="Grupa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Prostoručni oblik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51" name="Crta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52" name="Prostoručni oblik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53" name="Prostoručni oblik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54" name="Prostoručni oblik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55" name="Elipsa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hr-HR" noProof="0" dirty="0"/>
              </a:p>
            </p:txBody>
          </p:sp>
        </p:grpSp>
        <p:grpSp>
          <p:nvGrpSpPr>
            <p:cNvPr id="56" name="Grupa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Prostoručni oblik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58" name="Prostoručni oblik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59" name="Prostoručni oblik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60" name="Prostoručni oblik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61" name="Prostoručni oblik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hr-HR" noProof="0" dirty="0"/>
              </a:p>
            </p:txBody>
          </p:sp>
        </p:grpSp>
      </p:grp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r-HR" noProof="0" dirty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 smtClean="0"/>
              <a:t>Kliknite da biste uredili stilove teksta matrice</a:t>
            </a:r>
          </a:p>
          <a:p>
            <a:pPr lvl="1" rtl="0"/>
            <a:r>
              <a:rPr lang="hr-HR" noProof="0" dirty="0" smtClean="0"/>
              <a:t>Druga razina</a:t>
            </a:r>
          </a:p>
          <a:p>
            <a:pPr lvl="2" rtl="0"/>
            <a:r>
              <a:rPr lang="hr-HR" noProof="0" dirty="0" smtClean="0"/>
              <a:t>Treća razina</a:t>
            </a:r>
          </a:p>
          <a:p>
            <a:pPr lvl="3" rtl="0"/>
            <a:r>
              <a:rPr lang="hr-HR" noProof="0" dirty="0" smtClean="0"/>
              <a:t>Četvrta razina</a:t>
            </a:r>
          </a:p>
          <a:p>
            <a:pPr lvl="4" rtl="0"/>
            <a:r>
              <a:rPr lang="hr-HR" noProof="0" dirty="0" smtClean="0"/>
              <a:t>Peta razina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6775FEA3-E89E-43E0-9696-8EE01DBDCF27}" type="datetime1">
              <a:rPr lang="hr-HR" noProof="0" smtClean="0"/>
              <a:pPr/>
              <a:t>7.3.2024.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84FD59D-33F1-4A76-843D-E67207CAFE54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r>
              <a:rPr lang="pl-PL" dirty="0" smtClean="0"/>
              <a:t>Napredovanje </a:t>
            </a:r>
            <a:r>
              <a:rPr lang="pl-PL" dirty="0"/>
              <a:t>u zvanja u </a:t>
            </a:r>
            <a:r>
              <a:rPr lang="pl-PL" dirty="0" smtClean="0"/>
              <a:t>BBŽ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hr-HR" dirty="0" smtClean="0"/>
              <a:t>Istraživanje</a:t>
            </a:r>
          </a:p>
          <a:p>
            <a:pPr rtl="0"/>
            <a:r>
              <a:rPr lang="hr-HR" dirty="0" smtClean="0"/>
              <a:t>Zdenka Brebrić, I. OŠ Bjelovar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Istražiti aktualno stanje napredovanja učitelja, nastavnika i stručnih suradnika u osnovnim i srednjim školama Bjelovarsko- bilogorske županije</a:t>
            </a:r>
          </a:p>
          <a:p>
            <a:r>
              <a:rPr lang="hr-HR" dirty="0" smtClean="0"/>
              <a:t>Istražiti aktualno stanje drugih elemenata profesionalnog razvoja (poslijediplomski studiji) u Županiji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Poticati tematiku profesionalnog razvoja u cjelini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976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Uzorak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18  osnovnih škola</a:t>
            </a:r>
          </a:p>
          <a:p>
            <a:r>
              <a:rPr lang="hr-HR" dirty="0" smtClean="0"/>
              <a:t>7 srednjih škola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260 djelatnika srednjih škola</a:t>
            </a:r>
          </a:p>
          <a:p>
            <a:r>
              <a:rPr lang="hr-HR" dirty="0" smtClean="0"/>
              <a:t>758 djelatnika osnovnih škola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969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10. 29 % </a:t>
            </a:r>
          </a:p>
          <a:p>
            <a:pPr marL="45720" indent="0">
              <a:buNone/>
            </a:pPr>
            <a:r>
              <a:rPr lang="hr-HR" dirty="0" smtClean="0"/>
              <a:t>učitelja i stručnih suradnika osnovnih škola napredovalo je u zvanja </a:t>
            </a:r>
          </a:p>
          <a:p>
            <a:endParaRPr lang="hr-HR" dirty="0"/>
          </a:p>
          <a:p>
            <a:r>
              <a:rPr lang="hr-HR" dirty="0" smtClean="0"/>
              <a:t>1.46% </a:t>
            </a:r>
          </a:p>
          <a:p>
            <a:pPr marL="45720" indent="0">
              <a:buNone/>
            </a:pPr>
            <a:r>
              <a:rPr lang="hr-HR" dirty="0"/>
              <a:t>učitelja i stručnih suradnika </a:t>
            </a:r>
            <a:r>
              <a:rPr lang="hr-HR" dirty="0" smtClean="0"/>
              <a:t>osnovnih škola završilo je poslijediplomski studij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20%</a:t>
            </a:r>
          </a:p>
          <a:p>
            <a:pPr marL="45720" indent="0">
              <a:buNone/>
            </a:pPr>
            <a:r>
              <a:rPr lang="hr-HR" dirty="0"/>
              <a:t>n</a:t>
            </a:r>
            <a:r>
              <a:rPr lang="hr-HR" dirty="0" smtClean="0"/>
              <a:t>astavnika i stručnih suradnika srednjih škola  napredovalo je u zvanja</a:t>
            </a:r>
          </a:p>
          <a:p>
            <a:pPr marL="45720" indent="0">
              <a:buNone/>
            </a:pPr>
            <a:endParaRPr lang="hr-HR" dirty="0"/>
          </a:p>
          <a:p>
            <a:r>
              <a:rPr lang="hr-HR" dirty="0" smtClean="0"/>
              <a:t>2.7%</a:t>
            </a:r>
          </a:p>
          <a:p>
            <a:pPr marL="45720" indent="0">
              <a:buNone/>
            </a:pPr>
            <a:r>
              <a:rPr lang="hr-HR" dirty="0"/>
              <a:t>nastavnika i stručnih suradnika srednjih škola  napredovalo je u zvanja</a:t>
            </a:r>
          </a:p>
          <a:p>
            <a:pPr marL="45720" indent="0">
              <a:buNone/>
            </a:pPr>
            <a:endParaRPr lang="hr-HR" dirty="0" smtClean="0"/>
          </a:p>
          <a:p>
            <a:pPr marL="45720" indent="0">
              <a:buNone/>
            </a:pPr>
            <a:endParaRPr lang="hr-HR" dirty="0"/>
          </a:p>
          <a:p>
            <a:pPr marL="4572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1461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r-HR" dirty="0" smtClean="0"/>
              <a:t>Osnovne škole s </a:t>
            </a:r>
            <a:r>
              <a:rPr lang="hr-HR" dirty="0"/>
              <a:t>najviše napredovanja </a:t>
            </a:r>
            <a:r>
              <a:rPr lang="hr-HR" dirty="0" smtClean="0"/>
              <a:t>i postdipl</a:t>
            </a:r>
            <a:r>
              <a:rPr lang="hr-HR" dirty="0"/>
              <a:t>. studija </a:t>
            </a:r>
            <a:r>
              <a:rPr lang="hr-HR" dirty="0" smtClean="0"/>
              <a:t>- rang</a:t>
            </a:r>
            <a:endParaRPr lang="hr-HR" dirty="0"/>
          </a:p>
        </p:txBody>
      </p:sp>
      <p:graphicFrame>
        <p:nvGraphicFramePr>
          <p:cNvPr id="5" name="Rezervirano mjesto za sadržaj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790041"/>
              </p:ext>
            </p:extLst>
          </p:nvPr>
        </p:nvGraphicFramePr>
        <p:xfrm>
          <a:off x="6278563" y="1905000"/>
          <a:ext cx="4389438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31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31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Škola</a:t>
                      </a:r>
                      <a:endParaRPr lang="hr-H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Broj</a:t>
                      </a:r>
                      <a:r>
                        <a:rPr lang="hr-HR" baseline="0" noProof="0" dirty="0" smtClean="0"/>
                        <a:t> napredovanja</a:t>
                      </a:r>
                      <a:endParaRPr lang="hr-H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Broj</a:t>
                      </a:r>
                      <a:r>
                        <a:rPr lang="hr-HR" baseline="0" noProof="0" dirty="0" smtClean="0"/>
                        <a:t> Poslijediplomski studij</a:t>
                      </a:r>
                      <a:endParaRPr lang="hr-H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hr-HR" baseline="0" noProof="0" dirty="0" smtClean="0"/>
                        <a:t> 1. </a:t>
                      </a:r>
                    </a:p>
                    <a:p>
                      <a:pPr algn="ctr" rtl="0"/>
                      <a:r>
                        <a:rPr lang="hr-HR" baseline="0" noProof="0" dirty="0" smtClean="0"/>
                        <a:t>OŠ Vladimir Nazor Daruvar</a:t>
                      </a:r>
                      <a:endParaRPr lang="hr-H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11</a:t>
                      </a:r>
                      <a:endParaRPr lang="hr-H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0</a:t>
                      </a:r>
                      <a:endParaRPr lang="hr-H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2. </a:t>
                      </a:r>
                      <a:endParaRPr lang="hr-HR" noProof="0" dirty="0" smtClean="0"/>
                    </a:p>
                    <a:p>
                      <a:pPr algn="ctr" rtl="0"/>
                      <a:r>
                        <a:rPr lang="hr-HR" noProof="0" dirty="0" smtClean="0"/>
                        <a:t>II. OŠ</a:t>
                      </a:r>
                      <a:r>
                        <a:rPr lang="hr-HR" baseline="0" noProof="0" dirty="0" smtClean="0"/>
                        <a:t> Bjelovar</a:t>
                      </a:r>
                      <a:endParaRPr lang="hr-HR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10</a:t>
                      </a:r>
                      <a:endParaRPr lang="hr-H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2</a:t>
                      </a:r>
                      <a:endParaRPr lang="hr-H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3. </a:t>
                      </a:r>
                      <a:endParaRPr lang="hr-HR" noProof="0" dirty="0" smtClean="0"/>
                    </a:p>
                    <a:p>
                      <a:pPr algn="ctr" rtl="0"/>
                      <a:r>
                        <a:rPr lang="hr-HR" noProof="0" dirty="0" smtClean="0"/>
                        <a:t>I.OŠ</a:t>
                      </a:r>
                      <a:r>
                        <a:rPr lang="hr-HR" baseline="0" noProof="0" dirty="0" smtClean="0"/>
                        <a:t> Bjelovar</a:t>
                      </a:r>
                      <a:endParaRPr lang="hr-H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84</a:t>
                      </a:r>
                      <a:endParaRPr lang="hr-H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4</a:t>
                      </a:r>
                      <a:endParaRPr lang="hr-H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hr-HR" dirty="0" smtClean="0"/>
              <a:t>Najviše napredovanja u zvanja</a:t>
            </a:r>
          </a:p>
          <a:p>
            <a:pPr marL="45720" indent="0" rtl="0">
              <a:buNone/>
            </a:pPr>
            <a:r>
              <a:rPr lang="hr-HR" dirty="0" smtClean="0"/>
              <a:t>OŠ V. Nazor</a:t>
            </a:r>
            <a:r>
              <a:rPr lang="hr-HR" dirty="0" smtClean="0"/>
              <a:t>, Daruvar</a:t>
            </a:r>
          </a:p>
          <a:p>
            <a:pPr marL="45720" indent="0" rtl="0">
              <a:buNone/>
            </a:pPr>
            <a:endParaRPr lang="hr-HR" dirty="0"/>
          </a:p>
          <a:p>
            <a:r>
              <a:rPr lang="hr-HR" dirty="0" smtClean="0"/>
              <a:t>Najviše završenih poslijediplomskih studija</a:t>
            </a:r>
          </a:p>
          <a:p>
            <a:pPr marL="45720" indent="0">
              <a:buNone/>
            </a:pPr>
            <a:r>
              <a:rPr lang="hr-HR" dirty="0" smtClean="0"/>
              <a:t>I. OŠ Bjelovar</a:t>
            </a:r>
          </a:p>
          <a:p>
            <a:pPr marL="45720" indent="0" rtl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565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Srednje škole s najviše napredovanja i postdipl. studija - rang</a:t>
            </a:r>
            <a:endParaRPr lang="hr-HR" dirty="0"/>
          </a:p>
        </p:txBody>
      </p:sp>
      <p:graphicFrame>
        <p:nvGraphicFramePr>
          <p:cNvPr id="5" name="Rezervirano mjesto za sadržaj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12613151"/>
              </p:ext>
            </p:extLst>
          </p:nvPr>
        </p:nvGraphicFramePr>
        <p:xfrm>
          <a:off x="6278563" y="1905000"/>
          <a:ext cx="438943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31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31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Škola</a:t>
                      </a:r>
                      <a:endParaRPr lang="hr-H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Broj</a:t>
                      </a:r>
                      <a:r>
                        <a:rPr lang="hr-HR" baseline="0" noProof="0" dirty="0" smtClean="0"/>
                        <a:t> napredovanja</a:t>
                      </a:r>
                      <a:endParaRPr lang="hr-H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Broj</a:t>
                      </a:r>
                      <a:r>
                        <a:rPr lang="hr-HR" baseline="0" noProof="0" dirty="0" smtClean="0"/>
                        <a:t> Poslijediplomski studij</a:t>
                      </a:r>
                      <a:endParaRPr lang="hr-H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hr-HR" baseline="0" noProof="0" dirty="0" smtClean="0"/>
                        <a:t> 1. Tehnička škola Bjelovar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19</a:t>
                      </a:r>
                      <a:endParaRPr lang="hr-H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2</a:t>
                      </a:r>
                      <a:endParaRPr lang="hr-H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2. </a:t>
                      </a:r>
                      <a:endParaRPr lang="hr-HR" noProof="0" dirty="0" smtClean="0"/>
                    </a:p>
                    <a:p>
                      <a:pPr algn="ctr" rtl="0"/>
                      <a:r>
                        <a:rPr lang="hr-HR" noProof="0" dirty="0" smtClean="0"/>
                        <a:t>Medicinska</a:t>
                      </a:r>
                      <a:r>
                        <a:rPr lang="hr-HR" baseline="0" noProof="0" dirty="0" smtClean="0"/>
                        <a:t> škola Bjelovar</a:t>
                      </a:r>
                      <a:endParaRPr lang="hr-HR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11</a:t>
                      </a:r>
                      <a:endParaRPr lang="hr-H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1</a:t>
                      </a:r>
                      <a:endParaRPr lang="hr-H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3. </a:t>
                      </a:r>
                      <a:endParaRPr lang="hr-HR" noProof="0" dirty="0" smtClean="0"/>
                    </a:p>
                    <a:p>
                      <a:pPr algn="ctr" rtl="0"/>
                      <a:r>
                        <a:rPr lang="hr-HR" noProof="0" dirty="0" smtClean="0"/>
                        <a:t>Komercijalna</a:t>
                      </a:r>
                      <a:r>
                        <a:rPr lang="hr-HR" baseline="0" noProof="0" dirty="0" smtClean="0"/>
                        <a:t> i trg. šk. Bjelovar</a:t>
                      </a:r>
                      <a:endParaRPr lang="hr-H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7</a:t>
                      </a:r>
                      <a:endParaRPr lang="hr-H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smtClean="0"/>
                        <a:t>2</a:t>
                      </a:r>
                      <a:endParaRPr lang="hr-H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hr-HR" dirty="0" smtClean="0"/>
              <a:t>Najviše napredovanja u zvanja</a:t>
            </a:r>
          </a:p>
          <a:p>
            <a:pPr marL="45720" indent="0" rtl="0">
              <a:buNone/>
            </a:pPr>
            <a:r>
              <a:rPr lang="hr-HR" dirty="0" smtClean="0"/>
              <a:t>Tehnička škola Bjelovar</a:t>
            </a:r>
          </a:p>
          <a:p>
            <a:pPr marL="45720" indent="0" rtl="0">
              <a:buNone/>
            </a:pPr>
            <a:endParaRPr lang="hr-HR" dirty="0"/>
          </a:p>
          <a:p>
            <a:r>
              <a:rPr lang="hr-HR" dirty="0" smtClean="0"/>
              <a:t>Najviše završenih poslijediplomskih studija</a:t>
            </a:r>
          </a:p>
          <a:p>
            <a:pPr marL="45720" indent="0">
              <a:buNone/>
            </a:pPr>
            <a:r>
              <a:rPr lang="hr-HR" dirty="0"/>
              <a:t>Podjednako Tehnička škola </a:t>
            </a:r>
            <a:r>
              <a:rPr lang="hr-HR" dirty="0" smtClean="0"/>
              <a:t>Bjelovar i </a:t>
            </a:r>
            <a:r>
              <a:rPr lang="hr-HR" dirty="0"/>
              <a:t>Komercijalna i trg. šk. Bjelovar</a:t>
            </a:r>
          </a:p>
          <a:p>
            <a:pPr marL="45720" indent="0">
              <a:buNone/>
            </a:pPr>
            <a:endParaRPr lang="hr-HR" dirty="0"/>
          </a:p>
          <a:p>
            <a:pPr marL="4572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347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/>
              <a:t>Na kraju ovog usavršavanja želimo</a:t>
            </a:r>
          </a:p>
        </p:txBody>
      </p:sp>
      <p:sp>
        <p:nvSpPr>
          <p:cNvPr id="3" name="Rezervirano mjesto sadržaja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Povećanje broja učitelja i stručnih suradnika koji će napredovati u zvanja</a:t>
            </a:r>
          </a:p>
          <a:p>
            <a:pPr lvl="0"/>
            <a:r>
              <a:rPr lang="hr-HR"/>
              <a:t>Strukturiranje načina optimalnog praćenja vlastitog profesionalnog razvoja</a:t>
            </a:r>
          </a:p>
          <a:p>
            <a:pPr lvl="0"/>
            <a:endParaRPr lang="hr-HR"/>
          </a:p>
        </p:txBody>
      </p:sp>
      <p:sp>
        <p:nvSpPr>
          <p:cNvPr id="4" name="Rezervirano mjesto sadržaja 3"/>
          <p:cNvSpPr txBox="1">
            <a:spLocks noGrp="1"/>
          </p:cNvSpPr>
          <p:nvPr>
            <p:ph idx="2"/>
          </p:nvPr>
        </p:nvSpPr>
        <p:spPr/>
        <p:txBody>
          <a:bodyPr/>
          <a:lstStyle/>
          <a:p>
            <a:pPr lvl="0"/>
            <a:r>
              <a:rPr lang="hr-HR"/>
              <a:t>Poticanje opće klime za razvoj profesionalizma kroz osobni i prof. razvoj</a:t>
            </a:r>
          </a:p>
          <a:p>
            <a:pPr lvl="0"/>
            <a:r>
              <a:rPr lang="hr-HR"/>
              <a:t>Usustavljivanje međusobne mreže potpore</a:t>
            </a:r>
          </a:p>
          <a:p>
            <a:pPr lvl="0"/>
            <a:endParaRPr lang="hr-HR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307333" y="3794069"/>
            <a:ext cx="3851919" cy="25616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1584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VIJEĆE 16 X 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459226_TF03098890" id="{4C69DCE8-F6A0-45FB-8F9A-13B88B301A50}" vid="{FF451753-37C9-4C64-8231-9911A765C880}"/>
    </a:ext>
  </a:extLst>
</a:theme>
</file>

<file path=ppt/theme/theme2.xml><?xml version="1.0" encoding="utf-8"?>
<a:theme xmlns:a="http://schemas.openxmlformats.org/drawingml/2006/main" name="Tema sustava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Ljubičasto cvijeće na plavoj pozadini (široki zaslon)</Template>
  <TotalTime>25</TotalTime>
  <Words>284</Words>
  <Application>Microsoft Office PowerPoint</Application>
  <PresentationFormat>Široki zaslon</PresentationFormat>
  <Paragraphs>77</Paragraphs>
  <Slides>7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Arial</vt:lpstr>
      <vt:lpstr>Century Schoolbook</vt:lpstr>
      <vt:lpstr>CVIJEĆE 16 X 9</vt:lpstr>
      <vt:lpstr>Napredovanje u zvanja u BBŽ</vt:lpstr>
      <vt:lpstr>Cilj</vt:lpstr>
      <vt:lpstr>Uzorak</vt:lpstr>
      <vt:lpstr>Rezultati</vt:lpstr>
      <vt:lpstr>Osnovne škole s najviše napredovanja i postdipl. studija - rang</vt:lpstr>
      <vt:lpstr>Srednje škole s najviše napredovanja i postdipl. studija - rang</vt:lpstr>
      <vt:lpstr>Na kraju ovog usavršavanja želimo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Napredovanje u zvanja u BBŽ</dc:title>
  <dc:creator>Korisnik</dc:creator>
  <cp:lastModifiedBy>Korisnik</cp:lastModifiedBy>
  <cp:revision>6</cp:revision>
  <dcterms:created xsi:type="dcterms:W3CDTF">2024-03-07T14:40:38Z</dcterms:created>
  <dcterms:modified xsi:type="dcterms:W3CDTF">2024-03-07T15:06:07Z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