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sldIdLst>
    <p:sldId id="256" r:id="rId2"/>
    <p:sldId id="274" r:id="rId3"/>
    <p:sldId id="281" r:id="rId4"/>
    <p:sldId id="275" r:id="rId5"/>
    <p:sldId id="277" r:id="rId6"/>
    <p:sldId id="257" r:id="rId7"/>
    <p:sldId id="258" r:id="rId8"/>
    <p:sldId id="259" r:id="rId9"/>
    <p:sldId id="260" r:id="rId10"/>
    <p:sldId id="283" r:id="rId11"/>
    <p:sldId id="262" r:id="rId12"/>
    <p:sldId id="333" r:id="rId13"/>
    <p:sldId id="268" r:id="rId14"/>
    <p:sldId id="269" r:id="rId15"/>
    <p:sldId id="272" r:id="rId16"/>
    <p:sldId id="279" r:id="rId17"/>
    <p:sldId id="266" r:id="rId18"/>
    <p:sldId id="271" r:id="rId19"/>
    <p:sldId id="287" r:id="rId20"/>
    <p:sldId id="280" r:id="rId21"/>
    <p:sldId id="308" r:id="rId22"/>
    <p:sldId id="331" r:id="rId23"/>
    <p:sldId id="292" r:id="rId24"/>
    <p:sldId id="296" r:id="rId25"/>
    <p:sldId id="299" r:id="rId26"/>
    <p:sldId id="302" r:id="rId27"/>
    <p:sldId id="303" r:id="rId28"/>
    <p:sldId id="307" r:id="rId29"/>
    <p:sldId id="297" r:id="rId30"/>
    <p:sldId id="310" r:id="rId31"/>
    <p:sldId id="312" r:id="rId32"/>
    <p:sldId id="334" r:id="rId33"/>
    <p:sldId id="326" r:id="rId34"/>
    <p:sldId id="327" r:id="rId35"/>
    <p:sldId id="328" r:id="rId36"/>
    <p:sldId id="330" r:id="rId37"/>
    <p:sldId id="295" r:id="rId38"/>
    <p:sldId id="305" r:id="rId39"/>
    <p:sldId id="313" r:id="rId40"/>
    <p:sldId id="314" r:id="rId41"/>
    <p:sldId id="315" r:id="rId42"/>
    <p:sldId id="317" r:id="rId43"/>
    <p:sldId id="319" r:id="rId44"/>
    <p:sldId id="320" r:id="rId45"/>
    <p:sldId id="322" r:id="rId46"/>
    <p:sldId id="324" r:id="rId47"/>
    <p:sldId id="335" r:id="rId48"/>
    <p:sldId id="288" r:id="rId4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870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103B3-0572-42F3-B6B9-B0FA7D0AF86A}" type="datetimeFigureOut">
              <a:rPr lang="hr-HR" smtClean="0"/>
              <a:t>10.12.2013.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A24F0-F5DC-4137-9467-2291E0309B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0166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5274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6758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3191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12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4145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7614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3509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7114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85408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2740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243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636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38957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29204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40332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80899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70557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0441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57105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33787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50071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9847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99446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85319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55809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32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99911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33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352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34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52746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35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73283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36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17637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37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17843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38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09069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39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6703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91886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40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13226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41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29857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42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85383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43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5657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44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22090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45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40397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46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43956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47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215538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48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3821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9247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5803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833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5575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A24F0-F5DC-4137-9467-2291E0309B88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428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10.12.2013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10.12.2013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10.12.2013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10.12.2013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10.12.2013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10.12.2013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10.12.2013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10.12.2013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10.12.2013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10.12.2013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10.12.2013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10.12.2013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oo.hr/" TargetMode="External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utizam-zagreb.com/" TargetMode="External"/><Relationship Id="rId5" Type="http://schemas.openxmlformats.org/officeDocument/2006/relationships/hyperlink" Target="http://www.autizam.org/" TargetMode="External"/><Relationship Id="rId4" Type="http://schemas.openxmlformats.org/officeDocument/2006/relationships/hyperlink" Target="http://www.dira.hr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2276872"/>
            <a:ext cx="9144000" cy="1470025"/>
          </a:xfrm>
        </p:spPr>
        <p:txBody>
          <a:bodyPr/>
          <a:lstStyle/>
          <a:p>
            <a:pPr algn="ctr"/>
            <a:r>
              <a:rPr lang="hr-HR" b="1" dirty="0" smtClean="0"/>
              <a:t>Poremećaji iz autističnog spektra</a:t>
            </a:r>
            <a:r>
              <a:rPr lang="hr-HR" b="1" dirty="0"/>
              <a:t/>
            </a:r>
            <a:br>
              <a:rPr lang="hr-HR" b="1" dirty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/>
              <a:t/>
            </a:r>
            <a:br>
              <a:rPr lang="hr-HR" b="1" dirty="0"/>
            </a:b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026820" y="5988584"/>
            <a:ext cx="7117180" cy="861420"/>
          </a:xfrm>
        </p:spPr>
        <p:txBody>
          <a:bodyPr/>
          <a:lstStyle/>
          <a:p>
            <a:pPr algn="r"/>
            <a:r>
              <a:rPr lang="hr-HR" dirty="0" smtClean="0"/>
              <a:t>Defektologinja: Lana Šramek, prof.</a:t>
            </a:r>
          </a:p>
          <a:p>
            <a:pPr algn="r"/>
            <a:r>
              <a:rPr lang="hr-HR" dirty="0" smtClean="0"/>
              <a:t>I. OŠ, Bjelovar, </a:t>
            </a:r>
            <a:r>
              <a:rPr lang="hr-HR" dirty="0" smtClean="0"/>
              <a:t>ŽSV pedagoga</a:t>
            </a:r>
            <a:r>
              <a:rPr lang="hr-HR" dirty="0" smtClean="0"/>
              <a:t>, 11. 12. </a:t>
            </a:r>
            <a:r>
              <a:rPr lang="hr-HR" dirty="0" smtClean="0"/>
              <a:t>2013.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88840"/>
            <a:ext cx="4009628" cy="400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1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050639"/>
          </a:xfrm>
        </p:spPr>
        <p:txBody>
          <a:bodyPr>
            <a:normAutofit/>
          </a:bodyPr>
          <a:lstStyle/>
          <a:p>
            <a:pPr marL="342000" indent="-342000">
              <a:spcBef>
                <a:spcPts val="0"/>
              </a:spcBef>
              <a:spcAft>
                <a:spcPts val="0"/>
              </a:spcAft>
            </a:pPr>
            <a:r>
              <a:rPr lang="hr-HR" b="1" dirty="0"/>
              <a:t>Igra</a:t>
            </a:r>
            <a:endParaRPr lang="hr-HR" dirty="0"/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/>
              <a:t>ne igra se s drugom djecom</a:t>
            </a:r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/>
              <a:t>pokazuje smanjeni interes za maštovite i kreativne igre</a:t>
            </a:r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/>
              <a:t>preferira samotne ili ritualne igre (vlastite ruke okreće, približava ili udaljava od lica)</a:t>
            </a:r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/>
              <a:t>smanjeni interes za imitiranje ponašanja drugih osoba</a:t>
            </a:r>
          </a:p>
          <a:p>
            <a:pPr marL="342000" indent="-34200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342000" indent="-342000">
              <a:spcBef>
                <a:spcPts val="0"/>
              </a:spcBef>
              <a:spcAft>
                <a:spcPts val="0"/>
              </a:spcAft>
            </a:pPr>
            <a:r>
              <a:rPr lang="hr-HR" b="1" dirty="0"/>
              <a:t>Inteligencija</a:t>
            </a:r>
            <a:endParaRPr lang="hr-HR" dirty="0"/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/>
              <a:t>intelektualno funkcioniranje se kreće od </a:t>
            </a:r>
            <a:r>
              <a:rPr lang="hr-HR" sz="1800" dirty="0" smtClean="0"/>
              <a:t>prosječnog do </a:t>
            </a:r>
            <a:r>
              <a:rPr lang="hr-HR" sz="1800" dirty="0"/>
              <a:t>iznad i ispodprosječnog</a:t>
            </a:r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/>
              <a:t>ponekad mogu razviti posebne </a:t>
            </a:r>
            <a:r>
              <a:rPr lang="hr-HR" sz="1800" dirty="0" smtClean="0"/>
              <a:t>sposobnosti</a:t>
            </a:r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endParaRPr lang="hr-HR" sz="1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Neka autistična djeca </a:t>
            </a:r>
            <a:r>
              <a:rPr lang="hr-HR" dirty="0" smtClean="0"/>
              <a:t>„izgledaju” </a:t>
            </a:r>
            <a:r>
              <a:rPr lang="hr-HR" dirty="0"/>
              <a:t>posve normalno prije prve ili druge godine </a:t>
            </a:r>
            <a:r>
              <a:rPr lang="hr-HR" dirty="0" smtClean="0"/>
              <a:t>života </a:t>
            </a:r>
            <a:r>
              <a:rPr lang="hr-HR" dirty="0"/>
              <a:t>te se naglo </a:t>
            </a:r>
            <a:r>
              <a:rPr lang="hr-HR" dirty="0" smtClean="0"/>
              <a:t>„vrate</a:t>
            </a:r>
            <a:r>
              <a:rPr lang="hr-HR" dirty="0"/>
              <a:t>” i izgube komunikacijske i društvene vještine koje su stekli prije. To se zove regresivni oblik autizma.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5472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216318"/>
            <a:ext cx="7125113" cy="924475"/>
          </a:xfrm>
        </p:spPr>
        <p:txBody>
          <a:bodyPr/>
          <a:lstStyle/>
          <a:p>
            <a:r>
              <a:rPr lang="hr-HR" sz="2400" b="1" dirty="0"/>
              <a:t>Što </a:t>
            </a:r>
            <a:r>
              <a:rPr lang="hr-HR" sz="2400" b="1" dirty="0" smtClean="0"/>
              <a:t>uzrokuje</a:t>
            </a:r>
            <a:br>
              <a:rPr lang="hr-HR" sz="2400" b="1" dirty="0" smtClean="0"/>
            </a:br>
            <a:r>
              <a:rPr lang="hr-HR" sz="2400" b="1" dirty="0" smtClean="0"/>
              <a:t>autizam?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-5292" y="1196752"/>
            <a:ext cx="9144000" cy="566124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hr-HR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dirty="0" smtClean="0"/>
              <a:t>Ne zna se.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dirty="0" smtClean="0"/>
              <a:t>Uzroci </a:t>
            </a:r>
            <a:r>
              <a:rPr lang="hr-HR" dirty="0"/>
              <a:t>ovog </a:t>
            </a:r>
            <a:r>
              <a:rPr lang="hr-HR" dirty="0" smtClean="0"/>
              <a:t>poremećaja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</a:t>
            </a:r>
            <a:r>
              <a:rPr lang="hr-HR" dirty="0" smtClean="0"/>
              <a:t>    nisu </a:t>
            </a:r>
            <a:r>
              <a:rPr lang="hr-HR" dirty="0"/>
              <a:t>u </a:t>
            </a:r>
            <a:r>
              <a:rPr lang="hr-HR" dirty="0" smtClean="0"/>
              <a:t>potpunosti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</a:t>
            </a:r>
            <a:r>
              <a:rPr lang="hr-HR" dirty="0" smtClean="0"/>
              <a:t>    razjašnjeni</a:t>
            </a:r>
            <a:r>
              <a:rPr lang="hr-HR" dirty="0"/>
              <a:t>, no </a:t>
            </a:r>
            <a:r>
              <a:rPr lang="hr-HR" dirty="0" smtClean="0"/>
              <a:t>većina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</a:t>
            </a:r>
            <a:r>
              <a:rPr lang="hr-HR" dirty="0" smtClean="0"/>
              <a:t>    vjeruje </a:t>
            </a:r>
            <a:r>
              <a:rPr lang="hr-HR" dirty="0"/>
              <a:t>da se radi </a:t>
            </a:r>
            <a:r>
              <a:rPr lang="hr-HR" dirty="0" smtClean="0"/>
              <a:t>o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</a:t>
            </a:r>
            <a:r>
              <a:rPr lang="hr-HR" dirty="0" smtClean="0"/>
              <a:t>    psihičkim</a:t>
            </a:r>
            <a:r>
              <a:rPr lang="hr-HR" dirty="0"/>
              <a:t>, ali i </a:t>
            </a:r>
            <a:r>
              <a:rPr lang="hr-HR" dirty="0" smtClean="0"/>
              <a:t>organskim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</a:t>
            </a:r>
            <a:r>
              <a:rPr lang="hr-HR" dirty="0" smtClean="0"/>
              <a:t>    faktorima </a:t>
            </a:r>
            <a:r>
              <a:rPr lang="hr-HR" dirty="0"/>
              <a:t>koji se isprepliću</a:t>
            </a:r>
            <a:r>
              <a:rPr lang="hr-HR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dirty="0" smtClean="0"/>
          </a:p>
          <a:p>
            <a:pPr marL="342000" indent="-342000">
              <a:spcBef>
                <a:spcPts val="0"/>
              </a:spcBef>
              <a:spcAft>
                <a:spcPts val="0"/>
              </a:spcAft>
            </a:pPr>
            <a:r>
              <a:rPr lang="hr-HR" u="sng" dirty="0"/>
              <a:t>Autizam se dijagnosticira ukoliko postoji pojava poznata kao ''trijada poteškoća'‘, teškoće na tri glavna područja:</a:t>
            </a:r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/>
              <a:t>jezične i komunikacijske poteškoće</a:t>
            </a:r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/>
              <a:t>poteškoće u socijalnim odnosima i socijalnom razumijevanju</a:t>
            </a:r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/>
              <a:t>nedostatak fleksibilnosti u mišljenju i </a:t>
            </a:r>
            <a:r>
              <a:rPr lang="hr-HR" sz="1800" dirty="0" smtClean="0"/>
              <a:t>ponašanju</a:t>
            </a:r>
            <a:endParaRPr lang="hr-HR" sz="18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37" y="332656"/>
            <a:ext cx="5285845" cy="434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3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7992888" cy="6261096"/>
          </a:xfrm>
        </p:spPr>
      </p:pic>
    </p:spTree>
    <p:extLst>
      <p:ext uri="{BB962C8B-B14F-4D97-AF65-F5344CB8AC3E}">
        <p14:creationId xmlns:p14="http://schemas.microsoft.com/office/powerpoint/2010/main" val="54616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r>
              <a:rPr lang="hr-HR" sz="2400" b="1" dirty="0"/>
              <a:t>Jezične i komunikacijske </a:t>
            </a:r>
            <a:r>
              <a:rPr lang="hr-HR" sz="2400" b="1" dirty="0" smtClean="0"/>
              <a:t>poteškoće</a:t>
            </a:r>
            <a:endParaRPr lang="hr-HR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Jezične i komunikacijske poteškoće utječu na djetetovu sposobnost da upotrebljava i razumije smisao </a:t>
            </a:r>
            <a:r>
              <a:rPr lang="hr-HR" dirty="0" smtClean="0"/>
              <a:t>jezika </a:t>
            </a:r>
            <a:r>
              <a:rPr lang="hr-HR" dirty="0"/>
              <a:t>i </a:t>
            </a:r>
            <a:r>
              <a:rPr lang="hr-HR" dirty="0" smtClean="0"/>
              <a:t>komunikacije.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dirty="0" smtClean="0"/>
              <a:t>Spomenute </a:t>
            </a:r>
            <a:r>
              <a:rPr lang="hr-HR" dirty="0"/>
              <a:t>teškoće ne utječu samo na govoreni jezik već i na geste, facijalnu ekspresiju i ostale oblike </a:t>
            </a:r>
            <a:r>
              <a:rPr lang="hr-HR" dirty="0" smtClean="0"/>
              <a:t>neverbalne komunikacije.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Kod djece s autizmom </a:t>
            </a:r>
            <a:r>
              <a:rPr lang="hr-HR" dirty="0" smtClean="0"/>
              <a:t>ove vještine </a:t>
            </a:r>
            <a:r>
              <a:rPr lang="hr-HR" dirty="0"/>
              <a:t>izostaju ili su teško poremećene </a:t>
            </a:r>
            <a:r>
              <a:rPr lang="hr-HR" dirty="0" smtClean="0"/>
              <a:t>pa, kad </a:t>
            </a:r>
            <a:r>
              <a:rPr lang="hr-HR" dirty="0"/>
              <a:t>se prve riječi </a:t>
            </a:r>
            <a:r>
              <a:rPr lang="hr-HR" dirty="0" smtClean="0"/>
              <a:t>pojave, </a:t>
            </a:r>
            <a:r>
              <a:rPr lang="hr-HR" dirty="0"/>
              <a:t>gotovo uvijek služe za </a:t>
            </a:r>
            <a:r>
              <a:rPr lang="hr-HR" dirty="0" smtClean="0"/>
              <a:t>„označavanje“ </a:t>
            </a:r>
            <a:r>
              <a:rPr lang="hr-HR" dirty="0"/>
              <a:t>stvari koje dijete vidi ili želi te kako bi ponavljalo ono što je čulo da drugi ljudi govore, bez poznavanja značenja riječi i umjesto pravog sudjelovanja u konverzaciji s drugom osobom. </a:t>
            </a:r>
          </a:p>
          <a:p>
            <a:endParaRPr lang="hr-HR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71226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5110"/>
            <a:ext cx="9036496" cy="924475"/>
          </a:xfrm>
        </p:spPr>
        <p:txBody>
          <a:bodyPr/>
          <a:lstStyle/>
          <a:p>
            <a:pPr algn="ctr"/>
            <a:r>
              <a:rPr lang="hr-HR" sz="2400" b="1" dirty="0"/>
              <a:t>Poteškoće u socijalnim odnosima i socijalnom </a:t>
            </a:r>
            <a:r>
              <a:rPr lang="hr-HR" sz="2400" b="1" dirty="0" smtClean="0"/>
              <a:t>razumijevanju</a:t>
            </a:r>
            <a:endParaRPr lang="hr-HR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3358" y="836713"/>
            <a:ext cx="9144000" cy="602128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hr-HR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dirty="0" smtClean="0"/>
              <a:t>Mnogu </a:t>
            </a:r>
            <a:r>
              <a:rPr lang="hr-HR" dirty="0"/>
              <a:t>djecu koja se čine prilično socijalno aktivna u određenim situacijama i s poznatim ljudima, zaobilazi dijagnoza autizma i to najčešće zato što se radi o nedovoljnom razumijevanju </a:t>
            </a:r>
            <a:r>
              <a:rPr lang="hr-HR" dirty="0" smtClean="0"/>
              <a:t>autizma.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dirty="0" smtClean="0"/>
              <a:t>Socijalne </a:t>
            </a:r>
            <a:r>
              <a:rPr lang="hr-HR" dirty="0"/>
              <a:t>poteškoće kod autizma su češće nedostatak </a:t>
            </a:r>
            <a:r>
              <a:rPr lang="hr-HR" i="1" dirty="0"/>
              <a:t>socijalnog razumijevanja</a:t>
            </a:r>
            <a:r>
              <a:rPr lang="hr-HR" dirty="0"/>
              <a:t> nego </a:t>
            </a:r>
            <a:r>
              <a:rPr lang="hr-HR" i="1" dirty="0"/>
              <a:t>socijalnog </a:t>
            </a:r>
            <a:r>
              <a:rPr lang="hr-HR" i="1" dirty="0" smtClean="0"/>
              <a:t>interesa</a:t>
            </a:r>
            <a:r>
              <a:rPr lang="hr-HR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dirty="0" smtClean="0"/>
              <a:t>Neka </a:t>
            </a:r>
            <a:r>
              <a:rPr lang="hr-HR" dirty="0"/>
              <a:t>djeca mogu biti zainteresirana za interakciju s </a:t>
            </a:r>
            <a:r>
              <a:rPr lang="hr-HR" dirty="0" smtClean="0"/>
              <a:t>drugima, </a:t>
            </a:r>
            <a:r>
              <a:rPr lang="hr-HR" dirty="0"/>
              <a:t>ali ne znaju kako </a:t>
            </a:r>
            <a:r>
              <a:rPr lang="hr-HR" dirty="0" smtClean="0"/>
              <a:t>ju ostvariti.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dirty="0" smtClean="0"/>
              <a:t>Osobe </a:t>
            </a:r>
            <a:r>
              <a:rPr lang="hr-HR" dirty="0"/>
              <a:t>s autizmom imaju znatne teškoće u gotovo svakoj interakciji koja zahtijeva </a:t>
            </a:r>
            <a:r>
              <a:rPr lang="pl-PL" dirty="0"/>
              <a:t>poznavanje drugih osoba i poznavanje onoga što te osobe misle ili znaju.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Osobe s autizmom nisu sposobne razumjeti gledišta drugih pa čak niti uvidjeti da drugi ljudi mogu imati gledišta koja su različita od njihovih – </a:t>
            </a:r>
            <a:r>
              <a:rPr lang="hr-HR" b="1" dirty="0"/>
              <a:t>teorija uma</a:t>
            </a:r>
            <a:r>
              <a:rPr lang="hr-HR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Isto tako, mogu </a:t>
            </a:r>
            <a:r>
              <a:rPr lang="vi-VN" dirty="0"/>
              <a:t>imati teškoća u razumijevanju svojih vlastitih, a posebno u razumijevanju tuđih</a:t>
            </a:r>
            <a:r>
              <a:rPr lang="hr-HR" dirty="0"/>
              <a:t> – vjerovanja, težnji, namjera, spoznaja i opažanja.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427664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1887" y="0"/>
            <a:ext cx="7125113" cy="924475"/>
          </a:xfrm>
        </p:spPr>
        <p:txBody>
          <a:bodyPr/>
          <a:lstStyle/>
          <a:p>
            <a:pPr algn="ctr"/>
            <a:r>
              <a:rPr lang="hr-HR" sz="2400" b="1" dirty="0" smtClean="0"/>
              <a:t>Procjena</a:t>
            </a:r>
            <a:endParaRPr lang="hr-HR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196753"/>
            <a:ext cx="9144000" cy="5661248"/>
          </a:xfrm>
        </p:spPr>
        <p:txBody>
          <a:bodyPr>
            <a:normAutofit/>
          </a:bodyPr>
          <a:lstStyle/>
          <a:p>
            <a:pPr marL="0" indent="0" fontAlgn="base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342000" indent="-342000" fontAlgn="base">
              <a:spcBef>
                <a:spcPts val="0"/>
              </a:spcBef>
              <a:spcAft>
                <a:spcPts val="0"/>
              </a:spcAft>
            </a:pPr>
            <a:endParaRPr lang="hr-HR" u="sng" dirty="0" smtClean="0"/>
          </a:p>
          <a:p>
            <a:pPr marL="342000" indent="-342000" fontAlgn="base">
              <a:spcBef>
                <a:spcPts val="0"/>
              </a:spcBef>
              <a:spcAft>
                <a:spcPts val="0"/>
              </a:spcAft>
            </a:pPr>
            <a:endParaRPr lang="hr-HR" u="sng" dirty="0"/>
          </a:p>
          <a:p>
            <a:pPr marL="342000" indent="-342000" fontAlgn="base">
              <a:spcBef>
                <a:spcPts val="0"/>
              </a:spcBef>
              <a:spcAft>
                <a:spcPts val="0"/>
              </a:spcAft>
            </a:pPr>
            <a:endParaRPr lang="hr-HR" u="sng" dirty="0" smtClean="0"/>
          </a:p>
          <a:p>
            <a:pPr marL="342000" indent="-342000" fontAlgn="base">
              <a:spcBef>
                <a:spcPts val="0"/>
              </a:spcBef>
              <a:spcAft>
                <a:spcPts val="0"/>
              </a:spcAft>
            </a:pPr>
            <a:endParaRPr lang="hr-HR" u="sng" dirty="0"/>
          </a:p>
          <a:p>
            <a:pPr marL="342000" indent="-342000" fontAlgn="base">
              <a:spcBef>
                <a:spcPts val="0"/>
              </a:spcBef>
              <a:spcAft>
                <a:spcPts val="0"/>
              </a:spcAft>
            </a:pPr>
            <a:endParaRPr lang="hr-HR" u="sng" dirty="0" smtClean="0"/>
          </a:p>
          <a:p>
            <a:pPr marL="342000" indent="-342000" fontAlgn="base">
              <a:spcBef>
                <a:spcPts val="0"/>
              </a:spcBef>
              <a:spcAft>
                <a:spcPts val="0"/>
              </a:spcAft>
            </a:pPr>
            <a:endParaRPr lang="hr-HR" u="sng" dirty="0"/>
          </a:p>
          <a:p>
            <a:pPr marL="342000" indent="-342000" fontAlgn="base">
              <a:spcBef>
                <a:spcPts val="0"/>
              </a:spcBef>
              <a:spcAft>
                <a:spcPts val="0"/>
              </a:spcAft>
            </a:pPr>
            <a:endParaRPr lang="hr-HR" u="sng" dirty="0" smtClean="0"/>
          </a:p>
          <a:p>
            <a:pPr marL="342000" indent="-342000" fontAlgn="base">
              <a:spcBef>
                <a:spcPts val="0"/>
              </a:spcBef>
              <a:spcAft>
                <a:spcPts val="0"/>
              </a:spcAft>
            </a:pPr>
            <a:endParaRPr lang="hr-HR" u="sng" dirty="0"/>
          </a:p>
          <a:p>
            <a:pPr marL="342000" indent="-342000" fontAlgn="base">
              <a:spcBef>
                <a:spcPts val="0"/>
              </a:spcBef>
              <a:spcAft>
                <a:spcPts val="0"/>
              </a:spcAft>
            </a:pPr>
            <a:endParaRPr lang="hr-HR" u="sng" dirty="0" smtClean="0"/>
          </a:p>
          <a:p>
            <a:pPr marL="342000" indent="-342000" fontAlgn="base">
              <a:spcBef>
                <a:spcPts val="0"/>
              </a:spcBef>
              <a:spcAft>
                <a:spcPts val="0"/>
              </a:spcAft>
            </a:pPr>
            <a:r>
              <a:rPr lang="vi-VN" u="sng" dirty="0" smtClean="0"/>
              <a:t>Uobičajeni </a:t>
            </a:r>
            <a:r>
              <a:rPr lang="vi-VN" u="sng" dirty="0"/>
              <a:t>znakovi, kod kojih </a:t>
            </a:r>
            <a:r>
              <a:rPr lang="hr-HR" u="sng" dirty="0" smtClean="0"/>
              <a:t>je, </a:t>
            </a:r>
            <a:r>
              <a:rPr lang="vi-VN" u="sng" dirty="0" smtClean="0"/>
              <a:t>ako </a:t>
            </a:r>
            <a:r>
              <a:rPr lang="vi-VN" u="sng" dirty="0"/>
              <a:t>su uočeni, </a:t>
            </a:r>
            <a:r>
              <a:rPr lang="vi-VN" u="sng" dirty="0" smtClean="0"/>
              <a:t>potrebno </a:t>
            </a:r>
            <a:r>
              <a:rPr lang="vi-VN" u="sng" dirty="0"/>
              <a:t>zatražiti stručnu </a:t>
            </a:r>
            <a:r>
              <a:rPr lang="hr-HR" u="sng" dirty="0" smtClean="0"/>
              <a:t>procjenu</a:t>
            </a:r>
            <a:r>
              <a:rPr lang="vi-VN" u="sng" dirty="0" smtClean="0"/>
              <a:t>:</a:t>
            </a:r>
            <a:endParaRPr lang="vi-VN" u="sng" dirty="0"/>
          </a:p>
          <a:p>
            <a:pPr marL="742050" lvl="2" indent="-342000" fontAlgn="base">
              <a:spcBef>
                <a:spcPts val="0"/>
              </a:spcBef>
              <a:spcAft>
                <a:spcPts val="0"/>
              </a:spcAft>
            </a:pPr>
            <a:r>
              <a:rPr lang="vi-VN" sz="1800" dirty="0" smtClean="0"/>
              <a:t>Nema </a:t>
            </a:r>
            <a:r>
              <a:rPr lang="vi-VN" sz="1800" dirty="0"/>
              <a:t>"brbljanja" do 12 </a:t>
            </a:r>
            <a:r>
              <a:rPr lang="vi-VN" sz="1800" dirty="0" smtClean="0"/>
              <a:t>mjeseci</a:t>
            </a:r>
            <a:r>
              <a:rPr lang="hr-HR" sz="1800" dirty="0" smtClean="0"/>
              <a:t>.</a:t>
            </a:r>
            <a:endParaRPr lang="vi-VN" sz="1800" dirty="0"/>
          </a:p>
          <a:p>
            <a:pPr marL="742050" lvl="2" indent="-342000" fontAlgn="base">
              <a:spcBef>
                <a:spcPts val="0"/>
              </a:spcBef>
              <a:spcAft>
                <a:spcPts val="0"/>
              </a:spcAft>
            </a:pPr>
            <a:r>
              <a:rPr lang="vi-VN" sz="1800" dirty="0" smtClean="0"/>
              <a:t>Nema gestikulacij</a:t>
            </a:r>
            <a:r>
              <a:rPr lang="hr-HR" sz="1800" dirty="0" smtClean="0"/>
              <a:t>e</a:t>
            </a:r>
            <a:r>
              <a:rPr lang="vi-VN" sz="1800" dirty="0" smtClean="0"/>
              <a:t> </a:t>
            </a:r>
            <a:r>
              <a:rPr lang="hr-HR" sz="1800" dirty="0"/>
              <a:t>(</a:t>
            </a:r>
            <a:r>
              <a:rPr lang="vi-VN" sz="1800" dirty="0" smtClean="0"/>
              <a:t>upiranje </a:t>
            </a:r>
            <a:r>
              <a:rPr lang="vi-VN" sz="1800" dirty="0"/>
              <a:t>prstom, mahanje </a:t>
            </a:r>
            <a:r>
              <a:rPr lang="vi-VN" sz="1800" dirty="0" smtClean="0"/>
              <a:t>rukom</a:t>
            </a:r>
            <a:r>
              <a:rPr lang="hr-HR" sz="1800" dirty="0" smtClean="0"/>
              <a:t>,</a:t>
            </a:r>
            <a:r>
              <a:rPr lang="vi-VN" sz="1800" dirty="0" smtClean="0"/>
              <a:t> </a:t>
            </a:r>
            <a:r>
              <a:rPr lang="vi-VN" sz="1800" dirty="0"/>
              <a:t>pozdravnih poruka i sl.) do 12 </a:t>
            </a:r>
            <a:r>
              <a:rPr lang="vi-VN" sz="1800" dirty="0" smtClean="0"/>
              <a:t>mjeseci</a:t>
            </a:r>
            <a:r>
              <a:rPr lang="hr-HR" sz="1800" dirty="0" smtClean="0"/>
              <a:t>.</a:t>
            </a:r>
            <a:endParaRPr lang="vi-VN" sz="1800" dirty="0"/>
          </a:p>
          <a:p>
            <a:pPr marL="742050" lvl="2" indent="-342000" fontAlgn="base">
              <a:spcBef>
                <a:spcPts val="0"/>
              </a:spcBef>
              <a:spcAft>
                <a:spcPts val="0"/>
              </a:spcAft>
            </a:pPr>
            <a:r>
              <a:rPr lang="vi-VN" sz="1800" dirty="0" smtClean="0"/>
              <a:t>Niti </a:t>
            </a:r>
            <a:r>
              <a:rPr lang="vi-VN" sz="1800" dirty="0"/>
              <a:t>jedna riječ do 16 </a:t>
            </a:r>
            <a:r>
              <a:rPr lang="vi-VN" sz="1800" dirty="0" smtClean="0"/>
              <a:t>mjeseci</a:t>
            </a:r>
            <a:r>
              <a:rPr lang="hr-HR" sz="1800" dirty="0" smtClean="0"/>
              <a:t>.</a:t>
            </a:r>
            <a:endParaRPr lang="vi-VN" sz="1800" dirty="0"/>
          </a:p>
          <a:p>
            <a:pPr marL="742050" lvl="2" indent="-342000" fontAlgn="base">
              <a:spcBef>
                <a:spcPts val="0"/>
              </a:spcBef>
              <a:spcAft>
                <a:spcPts val="0"/>
              </a:spcAft>
            </a:pPr>
            <a:r>
              <a:rPr lang="vi-VN" sz="1800" dirty="0" smtClean="0"/>
              <a:t>Bez </a:t>
            </a:r>
            <a:r>
              <a:rPr lang="vi-VN" sz="1800" dirty="0"/>
              <a:t>spontanih fraza od dvije riječi (ne uključujući </a:t>
            </a:r>
            <a:r>
              <a:rPr lang="hr-HR" sz="1800" dirty="0" smtClean="0"/>
              <a:t>eholaliju</a:t>
            </a:r>
            <a:r>
              <a:rPr lang="vi-VN" sz="1800" dirty="0" smtClean="0"/>
              <a:t>) </a:t>
            </a:r>
            <a:r>
              <a:rPr lang="vi-VN" sz="1800" dirty="0"/>
              <a:t>do 24 </a:t>
            </a:r>
            <a:r>
              <a:rPr lang="vi-VN" sz="1800" dirty="0" smtClean="0"/>
              <a:t>mjesec</a:t>
            </a:r>
            <a:r>
              <a:rPr lang="hr-HR" sz="1800" dirty="0" smtClean="0"/>
              <a:t>a.</a:t>
            </a:r>
            <a:endParaRPr lang="vi-VN" sz="1800" dirty="0"/>
          </a:p>
          <a:p>
            <a:pPr marL="742050" lvl="2" indent="-342000" fontAlgn="base">
              <a:spcBef>
                <a:spcPts val="0"/>
              </a:spcBef>
              <a:spcAft>
                <a:spcPts val="0"/>
              </a:spcAft>
            </a:pPr>
            <a:r>
              <a:rPr lang="vi-VN" sz="1800" dirty="0" smtClean="0"/>
              <a:t>Gubitak </a:t>
            </a:r>
            <a:r>
              <a:rPr lang="vi-VN" sz="1800" dirty="0"/>
              <a:t>bilo koje jezične ili socijalne vještine u bilo kojoj dobi</a:t>
            </a:r>
            <a:r>
              <a:rPr lang="vi-VN" sz="1800" dirty="0" smtClean="0"/>
              <a:t>.</a:t>
            </a:r>
            <a:endParaRPr lang="vi-VN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92696"/>
            <a:ext cx="682962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r>
              <a:rPr lang="hr-HR" sz="2400" b="1" dirty="0" smtClean="0"/>
              <a:t>Dijagnoza</a:t>
            </a:r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dirty="0"/>
              <a:t>Dijagnoza autizma se temelji na </a:t>
            </a:r>
            <a:r>
              <a:rPr lang="vi-VN" dirty="0" smtClean="0"/>
              <a:t>ponašanju</a:t>
            </a:r>
            <a:r>
              <a:rPr lang="hr-HR" dirty="0"/>
              <a:t>.</a:t>
            </a:r>
            <a:endParaRPr lang="hr-HR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dirty="0" smtClean="0"/>
              <a:t>Dijagnozu autizma postavlja psihijatar.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dirty="0" smtClean="0"/>
              <a:t>Da bi se dijagnoza postavila, potrebno je da je prisutno</a:t>
            </a:r>
            <a:r>
              <a:rPr lang="vi-VN" dirty="0" smtClean="0"/>
              <a:t> </a:t>
            </a:r>
            <a:r>
              <a:rPr lang="vi-VN" dirty="0"/>
              <a:t>najmanje šest simptoma, uključujući najmanje dva simptoma kvalitativnog oštećenja u socijalnoj interakciji, najmanje jedan simptom kvalitativnog oštećenja u </a:t>
            </a:r>
            <a:r>
              <a:rPr lang="vi-VN" dirty="0" smtClean="0"/>
              <a:t>komunikaciji</a:t>
            </a:r>
            <a:r>
              <a:rPr lang="hr-HR" dirty="0" smtClean="0"/>
              <a:t> </a:t>
            </a:r>
            <a:r>
              <a:rPr lang="vi-VN" dirty="0" smtClean="0"/>
              <a:t>i </a:t>
            </a:r>
            <a:r>
              <a:rPr lang="vi-VN" dirty="0"/>
              <a:t>najmanje jedan simptom ograničenog ili ponavljajućeg ponašanja. </a:t>
            </a:r>
            <a:endParaRPr lang="hr-HR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dirty="0" smtClean="0"/>
              <a:t>P</a:t>
            </a:r>
            <a:r>
              <a:rPr lang="vi-VN" dirty="0" smtClean="0"/>
              <a:t>rimjeri </a:t>
            </a:r>
            <a:r>
              <a:rPr lang="vi-VN" dirty="0"/>
              <a:t>simptoma uključuju nedostatak socijalne ili emocionalne uzajamnosti, stereotipna i ponavljajuća upotreba jezika ili individualno osobitog </a:t>
            </a:r>
            <a:r>
              <a:rPr lang="vi-VN" dirty="0" smtClean="0"/>
              <a:t>jezika</a:t>
            </a:r>
            <a:r>
              <a:rPr lang="hr-HR" dirty="0" smtClean="0"/>
              <a:t> </a:t>
            </a:r>
            <a:r>
              <a:rPr lang="vi-VN" dirty="0" smtClean="0"/>
              <a:t>i </a:t>
            </a:r>
            <a:r>
              <a:rPr lang="vi-VN" dirty="0"/>
              <a:t>uporna preokupacija samo s jednim dijelom objekta (npr.: igračke</a:t>
            </a:r>
            <a:r>
              <a:rPr lang="vi-VN" dirty="0" smtClean="0"/>
              <a:t>).</a:t>
            </a:r>
            <a:endParaRPr lang="hr-HR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dirty="0" smtClean="0"/>
              <a:t>"</a:t>
            </a:r>
            <a:r>
              <a:rPr lang="vi-VN" dirty="0"/>
              <a:t>Napadaji" moraju biti prije treće godine, s usporenim ili abnormalnim funkcioniranjem u socijalnoj interakciji, jeziku korištenom u socijalnoj komunikaciji, simbolici ili imaginacijskim (zamišljenim) igrama. 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05864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r>
              <a:rPr lang="hr-HR" sz="2400" b="1" dirty="0" smtClean="0"/>
              <a:t>Rehabilitacija</a:t>
            </a:r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90" y="1124744"/>
            <a:ext cx="9144000" cy="4968552"/>
          </a:xfrm>
        </p:spPr>
        <p:txBody>
          <a:bodyPr>
            <a:noAutofit/>
          </a:bodyPr>
          <a:lstStyle/>
          <a:p>
            <a:pPr marL="342000" indent="-342000">
              <a:spcBef>
                <a:spcPts val="0"/>
              </a:spcBef>
              <a:spcAft>
                <a:spcPts val="0"/>
              </a:spcAft>
              <a:buNone/>
            </a:pPr>
            <a:endParaRPr lang="hr-HR" u="sng" dirty="0"/>
          </a:p>
          <a:p>
            <a:pPr marL="342000" indent="-342000">
              <a:spcBef>
                <a:spcPts val="0"/>
              </a:spcBef>
              <a:spcAft>
                <a:spcPts val="0"/>
              </a:spcAft>
            </a:pPr>
            <a:endParaRPr lang="hr-HR" u="sng" dirty="0" smtClean="0"/>
          </a:p>
          <a:p>
            <a:pPr marL="342000" indent="-342000">
              <a:spcBef>
                <a:spcPts val="0"/>
              </a:spcBef>
              <a:spcAft>
                <a:spcPts val="0"/>
              </a:spcAft>
            </a:pPr>
            <a:r>
              <a:rPr lang="hr-HR" u="sng" dirty="0" smtClean="0"/>
              <a:t>Ciljevi:</a:t>
            </a:r>
          </a:p>
          <a:p>
            <a:pPr marL="342000" lvl="1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poticanje urednog razvoja, samostalnosti </a:t>
            </a:r>
            <a:r>
              <a:rPr lang="hr-HR" sz="1800" dirty="0"/>
              <a:t>i </a:t>
            </a:r>
            <a:r>
              <a:rPr lang="hr-HR" sz="1800" dirty="0" smtClean="0"/>
              <a:t>socijalizacije</a:t>
            </a:r>
          </a:p>
          <a:p>
            <a:pPr marL="342000" lvl="1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/>
              <a:t>s</a:t>
            </a:r>
            <a:r>
              <a:rPr lang="hr-HR" sz="1800" dirty="0" smtClean="0"/>
              <a:t>labljenje </a:t>
            </a:r>
            <a:r>
              <a:rPr lang="hr-HR" sz="1800" dirty="0"/>
              <a:t>negativnih oblika ponašanja (agresije, stereotipije, </a:t>
            </a:r>
            <a:r>
              <a:rPr lang="hr-HR" sz="1800" dirty="0" smtClean="0"/>
              <a:t>auto-agresije)</a:t>
            </a:r>
          </a:p>
          <a:p>
            <a:pPr marL="342000" indent="-342000"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 marL="342000" indent="-342000"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N</a:t>
            </a:r>
            <a:r>
              <a:rPr lang="hr-HR" dirty="0" smtClean="0"/>
              <a:t>ajbolji je onaj </a:t>
            </a:r>
            <a:r>
              <a:rPr lang="hr-HR" dirty="0"/>
              <a:t>tretman koji je prilagođen određenome </a:t>
            </a:r>
            <a:r>
              <a:rPr lang="hr-HR" dirty="0" smtClean="0"/>
              <a:t>djetetu.</a:t>
            </a:r>
          </a:p>
          <a:p>
            <a:pPr marL="342000" indent="-342000"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 marL="342000" indent="-342000">
              <a:spcBef>
                <a:spcPts val="0"/>
              </a:spcBef>
              <a:spcAft>
                <a:spcPts val="0"/>
              </a:spcAft>
            </a:pPr>
            <a:r>
              <a:rPr lang="hr-HR" dirty="0" smtClean="0"/>
              <a:t>Što </a:t>
            </a:r>
            <a:r>
              <a:rPr lang="hr-HR" dirty="0"/>
              <a:t>se prije </a:t>
            </a:r>
            <a:r>
              <a:rPr lang="hr-HR" dirty="0" smtClean="0"/>
              <a:t>prepozna</a:t>
            </a:r>
          </a:p>
          <a:p>
            <a:pPr marL="342000" indent="-34200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</a:t>
            </a:r>
            <a:r>
              <a:rPr lang="hr-HR" dirty="0" smtClean="0"/>
              <a:t>   autistični poremećaj</a:t>
            </a:r>
          </a:p>
          <a:p>
            <a:pPr marL="342000" indent="-34200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</a:t>
            </a:r>
            <a:r>
              <a:rPr lang="hr-HR" dirty="0" smtClean="0"/>
              <a:t>   i </a:t>
            </a:r>
            <a:r>
              <a:rPr lang="hr-HR" dirty="0"/>
              <a:t>dijete se uključi </a:t>
            </a:r>
            <a:r>
              <a:rPr lang="hr-HR" dirty="0" smtClean="0"/>
              <a:t>u</a:t>
            </a:r>
          </a:p>
          <a:p>
            <a:pPr marL="342000" indent="-34200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</a:t>
            </a:r>
            <a:r>
              <a:rPr lang="hr-HR" dirty="0" smtClean="0"/>
              <a:t>   odgovarajuću stručnu</a:t>
            </a:r>
          </a:p>
          <a:p>
            <a:pPr marL="342000" indent="-34200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</a:t>
            </a:r>
            <a:r>
              <a:rPr lang="hr-HR" dirty="0" smtClean="0"/>
              <a:t>   rehabilitaciju</a:t>
            </a:r>
            <a:r>
              <a:rPr lang="hr-HR" dirty="0"/>
              <a:t>, to </a:t>
            </a:r>
            <a:r>
              <a:rPr lang="hr-HR" dirty="0" smtClean="0"/>
              <a:t>su</a:t>
            </a:r>
          </a:p>
          <a:p>
            <a:pPr marL="342000" indent="-34200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</a:t>
            </a:r>
            <a:r>
              <a:rPr lang="hr-HR" dirty="0" smtClean="0"/>
              <a:t>   šanse za napredak</a:t>
            </a:r>
          </a:p>
          <a:p>
            <a:pPr marL="342000" indent="-34200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</a:t>
            </a:r>
            <a:r>
              <a:rPr lang="hr-HR" dirty="0" smtClean="0"/>
              <a:t>   veće.</a:t>
            </a:r>
          </a:p>
          <a:p>
            <a:pPr marL="342000" indent="-342000"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 marL="342000" indent="-342000"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Logopedsku </a:t>
            </a:r>
            <a:r>
              <a:rPr lang="hr-HR" dirty="0" smtClean="0"/>
              <a:t>terapiju</a:t>
            </a:r>
          </a:p>
          <a:p>
            <a:pPr marL="342000" indent="-34200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</a:t>
            </a:r>
            <a:r>
              <a:rPr lang="hr-HR" dirty="0" smtClean="0"/>
              <a:t>   treba </a:t>
            </a:r>
            <a:r>
              <a:rPr lang="hr-HR" dirty="0"/>
              <a:t>započeti </a:t>
            </a:r>
            <a:r>
              <a:rPr lang="hr-HR" dirty="0" smtClean="0"/>
              <a:t>što</a:t>
            </a:r>
          </a:p>
          <a:p>
            <a:pPr marL="342000" indent="-34200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</a:t>
            </a:r>
            <a:r>
              <a:rPr lang="hr-HR" dirty="0" smtClean="0"/>
              <a:t>   prije </a:t>
            </a:r>
            <a:r>
              <a:rPr lang="hr-HR" dirty="0"/>
              <a:t>jer </a:t>
            </a:r>
            <a:r>
              <a:rPr lang="hr-HR" dirty="0" smtClean="0"/>
              <a:t>je</a:t>
            </a:r>
          </a:p>
          <a:p>
            <a:pPr marL="342000" indent="-34200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</a:t>
            </a:r>
            <a:r>
              <a:rPr lang="hr-HR" dirty="0" smtClean="0"/>
              <a:t>   komunikacija temelj</a:t>
            </a:r>
          </a:p>
          <a:p>
            <a:pPr marL="342000" indent="-34200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</a:t>
            </a:r>
            <a:r>
              <a:rPr lang="hr-HR" dirty="0" smtClean="0"/>
              <a:t>   za </a:t>
            </a:r>
            <a:r>
              <a:rPr lang="hr-HR" dirty="0"/>
              <a:t>napredak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140968"/>
            <a:ext cx="590933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8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5" y="332656"/>
            <a:ext cx="8757739" cy="924475"/>
          </a:xfrm>
        </p:spPr>
        <p:txBody>
          <a:bodyPr/>
          <a:lstStyle/>
          <a:p>
            <a:r>
              <a:rPr lang="hr-HR" sz="2400" b="1" dirty="0"/>
              <a:t>O</a:t>
            </a:r>
            <a:r>
              <a:rPr lang="hr-HR" sz="2400" b="1" dirty="0" smtClean="0"/>
              <a:t>pis </a:t>
            </a:r>
            <a:r>
              <a:rPr lang="hr-HR" sz="2400" b="1" dirty="0"/>
              <a:t>terapija i pristupa koji se </a:t>
            </a:r>
            <a:r>
              <a:rPr lang="hr-HR" sz="2400" b="1" dirty="0" smtClean="0"/>
              <a:t>koriste </a:t>
            </a:r>
            <a:r>
              <a:rPr lang="hr-HR" sz="2400" b="1" dirty="0"/>
              <a:t>u edukaciji i rehabilitaciji djece i odraslih osoba s autističnim </a:t>
            </a:r>
            <a:r>
              <a:rPr lang="hr-HR" sz="2400" b="1" dirty="0" smtClean="0"/>
              <a:t>poremećajem</a:t>
            </a:r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" y="1484784"/>
            <a:ext cx="9144000" cy="537140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dirty="0" smtClean="0"/>
              <a:t>ABA </a:t>
            </a:r>
            <a:r>
              <a:rPr lang="hr-HR" dirty="0"/>
              <a:t>- Primijenjena analiza </a:t>
            </a:r>
            <a:r>
              <a:rPr lang="hr-HR" dirty="0" smtClean="0"/>
              <a:t>ponašanja pretpostavlja </a:t>
            </a:r>
            <a:r>
              <a:rPr lang="hr-HR" dirty="0"/>
              <a:t>da je podučavanje proces promjene ponašanja osobe, dakle ono ponašanje koje je na neki način bilo nagrađeno pojavljivat će se češće</a:t>
            </a:r>
            <a:r>
              <a:rPr lang="hr-HR" dirty="0" smtClean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dirty="0" smtClean="0"/>
              <a:t>PECS - Sistem </a:t>
            </a:r>
            <a:r>
              <a:rPr lang="hr-HR" dirty="0"/>
              <a:t>komuniciranja </a:t>
            </a:r>
            <a:r>
              <a:rPr lang="hr-HR" dirty="0" smtClean="0"/>
              <a:t>razmjenom slika</a:t>
            </a:r>
            <a:r>
              <a:rPr lang="hr-HR" dirty="0"/>
              <a:t>. </a:t>
            </a:r>
            <a:endParaRPr lang="hr-HR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TEACCH </a:t>
            </a:r>
            <a:r>
              <a:rPr lang="hr-HR" dirty="0" smtClean="0"/>
              <a:t>Program</a:t>
            </a:r>
            <a:r>
              <a:rPr lang="hr-HR" dirty="0"/>
              <a:t> </a:t>
            </a:r>
            <a:r>
              <a:rPr lang="hr-HR" dirty="0" smtClean="0"/>
              <a:t>- vrlo </a:t>
            </a:r>
            <a:r>
              <a:rPr lang="hr-HR" dirty="0"/>
              <a:t>strukturirani programi bazirani na vizualno kognitivnoj podršci - temelje se na principima primijenjene analize ponašanja </a:t>
            </a:r>
            <a:endParaRPr lang="hr-HR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FLOOR-TIME </a:t>
            </a:r>
            <a:r>
              <a:rPr lang="hr-HR" dirty="0" smtClean="0"/>
              <a:t>pristup – je 20-30 minutno </a:t>
            </a:r>
            <a:r>
              <a:rPr lang="hr-HR" dirty="0"/>
              <a:t>razdoblje u kojem </a:t>
            </a:r>
            <a:r>
              <a:rPr lang="hr-HR" dirty="0" smtClean="0"/>
              <a:t>roditelji ili terapeut i </a:t>
            </a:r>
            <a:r>
              <a:rPr lang="hr-HR" dirty="0"/>
              <a:t>dijete </a:t>
            </a:r>
            <a:r>
              <a:rPr lang="hr-HR" dirty="0" smtClean="0"/>
              <a:t>sjede na </a:t>
            </a:r>
            <a:r>
              <a:rPr lang="hr-HR" dirty="0"/>
              <a:t>podu, </a:t>
            </a:r>
            <a:r>
              <a:rPr lang="hr-HR" dirty="0" smtClean="0"/>
              <a:t>druže se </a:t>
            </a:r>
            <a:r>
              <a:rPr lang="hr-HR" dirty="0"/>
              <a:t>i </a:t>
            </a:r>
            <a:r>
              <a:rPr lang="hr-HR" dirty="0" smtClean="0"/>
              <a:t>igraju. </a:t>
            </a:r>
            <a:r>
              <a:rPr lang="hr-HR" dirty="0"/>
              <a:t>Od obične igre razlikuje ga to da </a:t>
            </a:r>
            <a:r>
              <a:rPr lang="hr-HR" dirty="0" smtClean="0"/>
              <a:t>terapeut/roditelj u </a:t>
            </a:r>
            <a:r>
              <a:rPr lang="hr-HR" dirty="0"/>
              <a:t>njemu </a:t>
            </a:r>
            <a:r>
              <a:rPr lang="hr-HR" dirty="0" smtClean="0"/>
              <a:t>ima razvojnu </a:t>
            </a:r>
            <a:r>
              <a:rPr lang="hr-HR" dirty="0"/>
              <a:t>ulogu. Ta je uloga da </a:t>
            </a:r>
            <a:r>
              <a:rPr lang="hr-HR" dirty="0" smtClean="0"/>
              <a:t>bude </a:t>
            </a:r>
            <a:r>
              <a:rPr lang="hr-HR" dirty="0"/>
              <a:t>djetetov vrlo aktivan partner u igri. </a:t>
            </a:r>
            <a:r>
              <a:rPr lang="hr-HR" dirty="0" smtClean="0"/>
              <a:t>Zadatak je roditelja/terapeuta slijediti djetetovo vodstvo </a:t>
            </a:r>
            <a:r>
              <a:rPr lang="hr-HR" dirty="0"/>
              <a:t>i igrati se svega što ga zanima, ali na takav način da ga potiče na </a:t>
            </a:r>
            <a:r>
              <a:rPr lang="hr-HR" dirty="0" smtClean="0"/>
              <a:t>interakcije.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720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305004"/>
          </a:xfrm>
        </p:spPr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196753"/>
            <a:ext cx="9144000" cy="5661248"/>
          </a:xfrm>
        </p:spPr>
        <p:txBody>
          <a:bodyPr>
            <a:normAutofit/>
          </a:bodyPr>
          <a:lstStyle/>
          <a:p>
            <a:pPr marL="342000" indent="-34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u="sng" dirty="0"/>
              <a:t>OSTALI </a:t>
            </a:r>
            <a:r>
              <a:rPr lang="hr-HR" u="sng" dirty="0" smtClean="0"/>
              <a:t>PRISTUPI:</a:t>
            </a:r>
          </a:p>
          <a:p>
            <a:pPr marL="742050" lvl="1" indent="-34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800" dirty="0" err="1" smtClean="0"/>
              <a:t>Logopedska</a:t>
            </a:r>
            <a:r>
              <a:rPr lang="hr-HR" sz="1800" dirty="0" smtClean="0"/>
              <a:t> terapija</a:t>
            </a:r>
          </a:p>
          <a:p>
            <a:pPr marL="742050" lvl="1" indent="-34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Senzorna </a:t>
            </a:r>
            <a:r>
              <a:rPr lang="hr-HR" sz="1800" dirty="0" smtClean="0"/>
              <a:t>integracija</a:t>
            </a:r>
          </a:p>
          <a:p>
            <a:pPr marL="742050" lvl="1" indent="-34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Defektološka terapija</a:t>
            </a:r>
            <a:endParaRPr lang="hr-HR" sz="1800" dirty="0" smtClean="0"/>
          </a:p>
          <a:p>
            <a:pPr marL="742050" lvl="1" indent="-34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Radna terapija</a:t>
            </a:r>
          </a:p>
          <a:p>
            <a:pPr marL="742050" lvl="1" indent="-34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Kineziterapija</a:t>
            </a:r>
          </a:p>
          <a:p>
            <a:pPr marL="742050" lvl="1" indent="-34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Terapija slušanja</a:t>
            </a:r>
          </a:p>
          <a:p>
            <a:pPr marL="742050" lvl="1" indent="-34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800" dirty="0" err="1" smtClean="0"/>
              <a:t>Glazboterapija</a:t>
            </a:r>
            <a:endParaRPr lang="hr-HR" sz="1800" dirty="0" smtClean="0"/>
          </a:p>
          <a:p>
            <a:pPr marL="742050" lvl="2" indent="-34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Vitaminsko-mineralna </a:t>
            </a:r>
            <a:r>
              <a:rPr lang="hr-HR" sz="1800" dirty="0"/>
              <a:t>terapija </a:t>
            </a:r>
          </a:p>
          <a:p>
            <a:pPr marL="742050" lvl="2" indent="-34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800" dirty="0"/>
              <a:t>Dodaci prehrani </a:t>
            </a:r>
          </a:p>
          <a:p>
            <a:pPr marL="742050" lvl="2" indent="-34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800" dirty="0"/>
              <a:t>Terapija lijekovima </a:t>
            </a:r>
          </a:p>
          <a:p>
            <a:pPr marL="742050" lvl="2" indent="-34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800" dirty="0"/>
              <a:t>Prehrana bez </a:t>
            </a:r>
            <a:r>
              <a:rPr lang="hr-HR" sz="1800" dirty="0" err="1"/>
              <a:t>glutena</a:t>
            </a:r>
            <a:r>
              <a:rPr lang="hr-HR" sz="1800" dirty="0"/>
              <a:t> i kazeina </a:t>
            </a:r>
            <a:endParaRPr lang="hr-HR" sz="1800" dirty="0" smtClean="0"/>
          </a:p>
          <a:p>
            <a:pPr marL="742050" lvl="2" indent="-34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Itd.</a:t>
            </a:r>
            <a:endParaRPr lang="hr-HR" sz="18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7771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377012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7"/>
          </a:xfrm>
        </p:spPr>
        <p:txBody>
          <a:bodyPr>
            <a:normAutofit/>
          </a:bodyPr>
          <a:lstStyle/>
          <a:p>
            <a:pPr marL="342000" indent="-34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dirty="0"/>
              <a:t>Autizam je razvojni poremećaj ljudskog mozga kod kojega se prvi znaci vide još tijekom ranog djetinjstva; obično se autizam prepoznaje u prve tri godine djetetova života. </a:t>
            </a:r>
            <a:endParaRPr lang="hr-HR" dirty="0" smtClean="0"/>
          </a:p>
          <a:p>
            <a:pPr marL="342000" indent="-34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 marL="342000" indent="-34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dirty="0" smtClean="0"/>
              <a:t>Često i pod nazivom teškoće socijalne komunikacije.</a:t>
            </a:r>
            <a:endParaRPr lang="hr-HR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hr-HR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u="sng" dirty="0" smtClean="0"/>
              <a:t>Glavne </a:t>
            </a:r>
            <a:r>
              <a:rPr lang="vi-VN" u="sng" dirty="0"/>
              <a:t>karakteristike autizma </a:t>
            </a:r>
            <a:r>
              <a:rPr lang="vi-VN" u="sng" dirty="0" smtClean="0"/>
              <a:t>su</a:t>
            </a:r>
            <a:r>
              <a:rPr lang="hr-HR" u="sng" dirty="0" smtClean="0"/>
              <a:t>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 smtClean="0"/>
              <a:t>slaba </a:t>
            </a:r>
            <a:r>
              <a:rPr lang="vi-VN" sz="1800" dirty="0"/>
              <a:t>ili nikakva socijalna interakcija </a:t>
            </a:r>
            <a:r>
              <a:rPr lang="vi-VN" sz="1800" dirty="0" smtClean="0"/>
              <a:t>i</a:t>
            </a:r>
            <a:r>
              <a:rPr lang="hr-HR" sz="1800" dirty="0" smtClean="0"/>
              <a:t> </a:t>
            </a:r>
            <a:r>
              <a:rPr lang="vi-VN" sz="1800" dirty="0" smtClean="0"/>
              <a:t>komunikacija,</a:t>
            </a:r>
            <a:endParaRPr lang="hr-HR" sz="18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 smtClean="0"/>
              <a:t>ograničeni </a:t>
            </a:r>
            <a:r>
              <a:rPr lang="vi-VN" sz="1800" dirty="0"/>
              <a:t>i ponavljajući obrasci </a:t>
            </a:r>
            <a:r>
              <a:rPr lang="vi-VN" sz="1800" dirty="0" smtClean="0"/>
              <a:t>ponašanja</a:t>
            </a:r>
            <a:endParaRPr lang="hr-HR" sz="18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u="sng" dirty="0" smtClean="0"/>
              <a:t>Prevalencija: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okvirna </a:t>
            </a:r>
            <a:r>
              <a:rPr lang="hr-HR" sz="1800" dirty="0"/>
              <a:t>je procjena između 10 i 15 posto (6000 do 8000) osoba s autizmom u Hrvatskoj.</a:t>
            </a:r>
            <a:endParaRPr lang="vi-VN" sz="18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 smtClean="0"/>
              <a:t>jedan </a:t>
            </a:r>
            <a:r>
              <a:rPr lang="vi-VN" sz="1800" dirty="0"/>
              <a:t>do dva slučaja na 1000 ljudi za </a:t>
            </a:r>
            <a:r>
              <a:rPr lang="vi-VN" sz="1800" dirty="0" smtClean="0"/>
              <a:t>autizam </a:t>
            </a:r>
            <a:r>
              <a:rPr lang="vi-VN" sz="1800" dirty="0"/>
              <a:t>i otprilike 6 na 1000 za spektar autizma (SA); s prosjekom SA od 4.3:1 za populaciju </a:t>
            </a:r>
            <a:r>
              <a:rPr lang="vi-VN" sz="1800" dirty="0" smtClean="0"/>
              <a:t>muškaraca</a:t>
            </a:r>
            <a:endParaRPr lang="hr-HR" sz="1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6454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25113" cy="924475"/>
          </a:xfrm>
        </p:spPr>
        <p:txBody>
          <a:bodyPr/>
          <a:lstStyle/>
          <a:p>
            <a:r>
              <a:rPr lang="hr-HR" sz="2400" b="1" dirty="0" smtClean="0"/>
              <a:t>Prognoza</a:t>
            </a:r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556793"/>
            <a:ext cx="9144000" cy="53012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vi-VN" dirty="0"/>
              <a:t>Lijeka nema</a:t>
            </a:r>
            <a:r>
              <a:rPr lang="vi-VN" dirty="0" smtClean="0"/>
              <a:t>.</a:t>
            </a:r>
            <a:endParaRPr lang="hr-HR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hr-HR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I</a:t>
            </a:r>
            <a:r>
              <a:rPr lang="vi-VN" dirty="0" smtClean="0"/>
              <a:t>ako </a:t>
            </a:r>
            <a:r>
              <a:rPr lang="vi-VN" dirty="0"/>
              <a:t>glavni problemi ostaju, simptomi često postanu lakši u kasnijem </a:t>
            </a:r>
            <a:r>
              <a:rPr lang="vi-VN" dirty="0" smtClean="0"/>
              <a:t>djetinjstvu.</a:t>
            </a:r>
            <a:endParaRPr lang="hr-HR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vi-VN" dirty="0" smtClean="0"/>
              <a:t>Kod </a:t>
            </a:r>
            <a:r>
              <a:rPr lang="vi-VN" dirty="0"/>
              <a:t>nekih pojedinaca postoje skromna poboljšanja kod nekih simptoma, ali kod nekih ima i </a:t>
            </a:r>
            <a:r>
              <a:rPr lang="vi-VN" dirty="0" smtClean="0"/>
              <a:t>pogoršanja</a:t>
            </a:r>
            <a:r>
              <a:rPr lang="hr-HR" dirty="0"/>
              <a:t>.</a:t>
            </a:r>
            <a:endParaRPr lang="hr-HR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vi-VN" dirty="0" smtClean="0"/>
              <a:t>Samostalan </a:t>
            </a:r>
            <a:r>
              <a:rPr lang="vi-VN" dirty="0"/>
              <a:t>život kod težih oblika autizma je teško moguć</a:t>
            </a:r>
            <a:r>
              <a:rPr lang="vi-VN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8852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473332"/>
            <a:ext cx="7125113" cy="924475"/>
          </a:xfrm>
        </p:spPr>
        <p:txBody>
          <a:bodyPr/>
          <a:lstStyle/>
          <a:p>
            <a:r>
              <a:rPr lang="hr-HR" sz="2400" b="1" dirty="0" smtClean="0"/>
              <a:t>Poučavanje učenika</a:t>
            </a:r>
            <a:br>
              <a:rPr lang="hr-HR" sz="2400" b="1" dirty="0" smtClean="0"/>
            </a:br>
            <a:r>
              <a:rPr lang="hr-HR" sz="2400" b="1" dirty="0" smtClean="0"/>
              <a:t>s autizmom</a:t>
            </a:r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556793"/>
            <a:ext cx="9144000" cy="5301208"/>
          </a:xfrm>
        </p:spPr>
        <p:txBody>
          <a:bodyPr/>
          <a:lstStyle/>
          <a:p>
            <a:r>
              <a:rPr lang="hr-HR" dirty="0" smtClean="0"/>
              <a:t>Ni </a:t>
            </a:r>
            <a:r>
              <a:rPr lang="hr-HR" dirty="0"/>
              <a:t>jedna od </a:t>
            </a:r>
            <a:r>
              <a:rPr lang="hr-HR" dirty="0" smtClean="0"/>
              <a:t>metoda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poučavanja </a:t>
            </a:r>
            <a:r>
              <a:rPr lang="hr-HR" dirty="0"/>
              <a:t>učenika </a:t>
            </a:r>
            <a:r>
              <a:rPr lang="hr-HR" dirty="0" smtClean="0"/>
              <a:t>s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autizmom </a:t>
            </a:r>
            <a:r>
              <a:rPr lang="hr-HR" dirty="0"/>
              <a:t>nije </a:t>
            </a:r>
            <a:r>
              <a:rPr lang="hr-HR" dirty="0" smtClean="0"/>
              <a:t>jednako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djelotvorna kod svih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učenika.</a:t>
            </a:r>
          </a:p>
          <a:p>
            <a:endParaRPr lang="hr-HR" dirty="0"/>
          </a:p>
          <a:p>
            <a:r>
              <a:rPr lang="hr-HR" dirty="0"/>
              <a:t>T</a:t>
            </a:r>
            <a:r>
              <a:rPr lang="hr-HR" dirty="0" smtClean="0"/>
              <a:t>ijekom </a:t>
            </a:r>
            <a:r>
              <a:rPr lang="hr-HR" dirty="0"/>
              <a:t>vremena mijenjaju se potrebe učenika, što </a:t>
            </a:r>
            <a:r>
              <a:rPr lang="hr-HR" dirty="0" smtClean="0"/>
              <a:t>nužno dovodi </a:t>
            </a:r>
            <a:r>
              <a:rPr lang="hr-HR" dirty="0"/>
              <a:t>do toga da učitelji moraju iskušavati ostale pristupe.</a:t>
            </a: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76672"/>
            <a:ext cx="5430662" cy="419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1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125113" cy="232996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1"/>
            <a:ext cx="9144000" cy="630932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Prisutne </a:t>
            </a:r>
            <a:r>
              <a:rPr lang="hr-HR" dirty="0"/>
              <a:t>teškoće u vezi sa socijalnim komuniciranjem ne bi trebalo smatrati nedostatkom interesa ili otporom prema interakciji s drugima; taj nedostatak djelotvorne </a:t>
            </a:r>
            <a:r>
              <a:rPr lang="vi-VN" dirty="0"/>
              <a:t>komunikacije može biti posljedica njihovih nesposobnosti obrađivanja socijalnih</a:t>
            </a:r>
            <a:r>
              <a:rPr lang="hr-HR" dirty="0"/>
              <a:t> informacija od socijalne interakcije i upotrebe primjerenih vještina komuniciranja radi reakcije.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dirty="0" smtClean="0"/>
              <a:t>Oni </a:t>
            </a:r>
            <a:r>
              <a:rPr lang="hr-HR" dirty="0"/>
              <a:t>ne primjećuju važne, suptilne socijalne znakove pa mogu propuštati važne </a:t>
            </a:r>
            <a:r>
              <a:rPr lang="vi-VN" dirty="0" smtClean="0"/>
              <a:t>informacije.</a:t>
            </a:r>
            <a:endParaRPr lang="hr-HR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dirty="0" smtClean="0"/>
              <a:t>Pri </a:t>
            </a:r>
            <a:r>
              <a:rPr lang="vi-VN" dirty="0"/>
              <a:t>prilagođavanju socijalnoj interakciji osobe s autizmom gotovo</a:t>
            </a:r>
            <a:r>
              <a:rPr lang="hr-HR" dirty="0"/>
              <a:t> u pravilu koriste neprimjerena neverbalna ponašanja i geste pa mogu imati teškoća u iščitavanju neverbalnih ponašanja drugih osoba.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737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807361"/>
            <a:ext cx="9144000" cy="493400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u="sng" dirty="0"/>
              <a:t>Socijalna se interakcija može podijeliti na tri podvrste:</a:t>
            </a:r>
          </a:p>
          <a:p>
            <a:pPr lvl="1">
              <a:lnSpc>
                <a:spcPct val="120000"/>
              </a:lnSpc>
            </a:pPr>
            <a:r>
              <a:rPr lang="hr-HR" sz="1800" dirty="0"/>
              <a:t>izdvojeni – oni koji ne iskazuju nikakav vidljiv interes ili važnost prema </a:t>
            </a:r>
            <a:r>
              <a:rPr lang="pl-PL" sz="1800" dirty="0"/>
              <a:t>interakciji s drugim osobama, izuzevši one osobe koje su im potrebne </a:t>
            </a:r>
            <a:r>
              <a:rPr lang="hr-HR" sz="1800" dirty="0"/>
              <a:t>radi zadovoljavanja njihovih osnovnih potreba; mogu se uzrujati kada su u neposrednoj blizini drugih osoba pa mogu odbijati neželjeni fizički ili socijalni kontakt</a:t>
            </a:r>
          </a:p>
          <a:p>
            <a:pPr lvl="1">
              <a:lnSpc>
                <a:spcPct val="120000"/>
              </a:lnSpc>
            </a:pPr>
            <a:r>
              <a:rPr lang="hr-HR" sz="1800" dirty="0"/>
              <a:t>pasivni – oni koji ne iniciraju socijalna pristupanja, ali prihvaćaju inicijative drugih osoba</a:t>
            </a:r>
          </a:p>
          <a:p>
            <a:pPr lvl="1">
              <a:lnSpc>
                <a:spcPct val="120000"/>
              </a:lnSpc>
            </a:pPr>
            <a:r>
              <a:rPr lang="hr-HR" sz="1800" dirty="0"/>
              <a:t>aktivni, no ekscentrični – oni koji će pristupiti socijalnoj interakciji, ali će to učiniti na neobičan te često neprimjeren </a:t>
            </a:r>
            <a:r>
              <a:rPr lang="hr-HR" sz="1800" dirty="0" smtClean="0"/>
              <a:t>način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113082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116633"/>
            <a:ext cx="7125113" cy="216024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Neki učenici s autizmom imaju izraženije sposobnosti na područjima mehaničke </a:t>
            </a:r>
            <a:r>
              <a:rPr lang="pl-PL" dirty="0"/>
              <a:t>memorije i vizualno-spacijalnih zadataka od sposobnosti na ostalim područjima</a:t>
            </a:r>
            <a:r>
              <a:rPr lang="pl-PL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dirty="0" smtClean="0"/>
              <a:t>Neki </a:t>
            </a:r>
            <a:r>
              <a:rPr lang="hr-HR" dirty="0"/>
              <a:t>su sposobni prisjetiti se jednostavnih uputa, ali </a:t>
            </a:r>
            <a:r>
              <a:rPr lang="hr-HR" dirty="0" smtClean="0"/>
              <a:t>mogu imati </a:t>
            </a:r>
            <a:r>
              <a:rPr lang="hr-HR" dirty="0"/>
              <a:t>teškoća kada se prisjećaju složenijih </a:t>
            </a:r>
            <a:r>
              <a:rPr lang="hr-HR" dirty="0" smtClean="0"/>
              <a:t>informacija.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hr-HR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dirty="0" smtClean="0"/>
              <a:t>Učenici s autizmom mogu imati poteškoća u vezi s obradom usmenih i pisanih </a:t>
            </a:r>
            <a:r>
              <a:rPr lang="vi-VN" dirty="0" smtClean="0"/>
              <a:t>informacija </a:t>
            </a:r>
            <a:r>
              <a:rPr lang="vi-VN" dirty="0"/>
              <a:t>– </a:t>
            </a:r>
            <a:r>
              <a:rPr lang="vi-VN" dirty="0" smtClean="0"/>
              <a:t>n</a:t>
            </a:r>
            <a:r>
              <a:rPr lang="hr-HR" dirty="0" smtClean="0"/>
              <a:t>pr.</a:t>
            </a:r>
            <a:r>
              <a:rPr lang="vi-VN" dirty="0" smtClean="0"/>
              <a:t>, </a:t>
            </a:r>
            <a:r>
              <a:rPr lang="vi-VN" dirty="0"/>
              <a:t>u praćenju uputa ili razumijevanju onoga što čitaju. </a:t>
            </a:r>
            <a:endParaRPr lang="hr-HR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vi-VN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dirty="0"/>
              <a:t>Jake strane nekih učenika mogu biti u okvirima određenih aspekata govora </a:t>
            </a:r>
            <a:r>
              <a:rPr lang="vi-VN" dirty="0" smtClean="0"/>
              <a:t>i</a:t>
            </a:r>
            <a:r>
              <a:rPr lang="hr-HR" dirty="0" smtClean="0"/>
              <a:t> </a:t>
            </a:r>
            <a:r>
              <a:rPr lang="vi-VN" dirty="0" smtClean="0"/>
              <a:t>jezika</a:t>
            </a:r>
            <a:r>
              <a:rPr lang="vi-VN" dirty="0"/>
              <a:t>, kao što su produciranje zvuka (fonologija), rječnik i jednostavne </a:t>
            </a:r>
            <a:r>
              <a:rPr lang="vi-VN" dirty="0" smtClean="0"/>
              <a:t>gramatičke</a:t>
            </a:r>
            <a:r>
              <a:rPr lang="hr-HR" dirty="0" smtClean="0"/>
              <a:t> </a:t>
            </a:r>
            <a:r>
              <a:rPr lang="vi-VN" dirty="0" smtClean="0"/>
              <a:t>strukture </a:t>
            </a:r>
            <a:r>
              <a:rPr lang="vi-VN" dirty="0"/>
              <a:t>(sintaksa), a da ipak imaju znatnu teškoću u razgovaranju i </a:t>
            </a:r>
            <a:r>
              <a:rPr lang="vi-VN" dirty="0" smtClean="0"/>
              <a:t>upotrebi</a:t>
            </a:r>
            <a:r>
              <a:rPr lang="hr-HR" dirty="0" smtClean="0"/>
              <a:t> </a:t>
            </a:r>
            <a:r>
              <a:rPr lang="vi-VN" dirty="0" smtClean="0"/>
              <a:t>govora </a:t>
            </a:r>
            <a:r>
              <a:rPr lang="vi-VN" dirty="0"/>
              <a:t>za socijalne i interaktivne potrebe (pragmatika</a:t>
            </a:r>
            <a:r>
              <a:rPr lang="vi-VN" dirty="0" smtClean="0"/>
              <a:t>)</a:t>
            </a:r>
            <a:r>
              <a:rPr lang="hr-HR" dirty="0" smtClean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4382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0"/>
            <a:ext cx="7125113" cy="924475"/>
          </a:xfrm>
        </p:spPr>
        <p:txBody>
          <a:bodyPr/>
          <a:lstStyle/>
          <a:p>
            <a:r>
              <a:rPr lang="hr-HR" sz="2400" b="1" dirty="0"/>
              <a:t>Neobični oblici pažnje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dirty="0" smtClean="0"/>
              <a:t>Učenici </a:t>
            </a:r>
            <a:r>
              <a:rPr lang="vi-VN" dirty="0"/>
              <a:t>mogu imati </a:t>
            </a:r>
            <a:r>
              <a:rPr lang="vi-VN" dirty="0" smtClean="0"/>
              <a:t>niz</a:t>
            </a:r>
            <a:r>
              <a:rPr lang="hr-HR" dirty="0" smtClean="0"/>
              <a:t> </a:t>
            </a:r>
            <a:r>
              <a:rPr lang="vi-VN" dirty="0" smtClean="0"/>
              <a:t>poteškoća </a:t>
            </a:r>
            <a:r>
              <a:rPr lang="vi-VN" dirty="0"/>
              <a:t>na </a:t>
            </a:r>
            <a:r>
              <a:rPr lang="vi-VN" dirty="0" smtClean="0"/>
              <a:t>području</a:t>
            </a:r>
            <a:r>
              <a:rPr lang="hr-HR" dirty="0" smtClean="0"/>
              <a:t> pažnje.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dirty="0" smtClean="0"/>
              <a:t>Učenici </a:t>
            </a:r>
            <a:r>
              <a:rPr lang="vi-VN" dirty="0"/>
              <a:t>s autizmom često imaju teškoće pri usmjeravanju pažnje na </a:t>
            </a:r>
            <a:r>
              <a:rPr lang="hr-HR" dirty="0" smtClean="0"/>
              <a:t>bitne </a:t>
            </a:r>
            <a:r>
              <a:rPr lang="vi-VN" dirty="0" smtClean="0"/>
              <a:t>upute </a:t>
            </a:r>
            <a:r>
              <a:rPr lang="vi-VN" dirty="0"/>
              <a:t>ili informacije u </a:t>
            </a:r>
            <a:r>
              <a:rPr lang="hr-HR" dirty="0" smtClean="0"/>
              <a:t>svojoj </a:t>
            </a:r>
            <a:r>
              <a:rPr lang="vi-VN" dirty="0" smtClean="0"/>
              <a:t>okolini</a:t>
            </a:r>
            <a:r>
              <a:rPr lang="hr-HR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dirty="0" smtClean="0"/>
              <a:t>Druga </a:t>
            </a:r>
            <a:r>
              <a:rPr lang="vi-VN" dirty="0"/>
              <a:t>je osobina </a:t>
            </a:r>
            <a:r>
              <a:rPr lang="vi-VN" dirty="0" smtClean="0"/>
              <a:t>autizma</a:t>
            </a:r>
            <a:r>
              <a:rPr lang="hr-HR" dirty="0" smtClean="0"/>
              <a:t> </a:t>
            </a:r>
            <a:r>
              <a:rPr lang="vi-VN" dirty="0" smtClean="0"/>
              <a:t>oštećenje </a:t>
            </a:r>
            <a:r>
              <a:rPr lang="vi-VN" dirty="0"/>
              <a:t>sposobnosti obraćanja pažnje na dvije stvari ili osobe, što se </a:t>
            </a:r>
            <a:r>
              <a:rPr lang="vi-VN" dirty="0" smtClean="0"/>
              <a:t>označava</a:t>
            </a:r>
            <a:r>
              <a:rPr lang="hr-HR" dirty="0" smtClean="0"/>
              <a:t> </a:t>
            </a:r>
            <a:r>
              <a:rPr lang="vi-VN" dirty="0" smtClean="0"/>
              <a:t>kao </a:t>
            </a:r>
            <a:r>
              <a:rPr lang="vi-VN" dirty="0"/>
              <a:t>združena pažnja</a:t>
            </a:r>
            <a:r>
              <a:rPr lang="vi-VN" dirty="0" smtClean="0"/>
              <a:t>.</a:t>
            </a:r>
            <a:endParaRPr lang="hr-HR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vi-VN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dirty="0"/>
              <a:t>Učenici također mogu imati poteškoću u oslobađanju i prebacivanju </a:t>
            </a:r>
            <a:r>
              <a:rPr lang="vi-VN" dirty="0" smtClean="0"/>
              <a:t>pažnje</a:t>
            </a:r>
            <a:r>
              <a:rPr lang="hr-HR" dirty="0" smtClean="0"/>
              <a:t> </a:t>
            </a:r>
            <a:r>
              <a:rPr lang="vi-VN" dirty="0" smtClean="0"/>
              <a:t>s </a:t>
            </a:r>
            <a:r>
              <a:rPr lang="vi-VN" dirty="0"/>
              <a:t>jednog podražaja na drugi, što može pridonijeti karakterističnoj rigidnosti </a:t>
            </a:r>
            <a:r>
              <a:rPr lang="vi-VN" dirty="0" smtClean="0"/>
              <a:t>i</a:t>
            </a:r>
            <a:r>
              <a:rPr lang="hr-HR" dirty="0" smtClean="0"/>
              <a:t> </a:t>
            </a:r>
            <a:r>
              <a:rPr lang="vi-VN" dirty="0" smtClean="0"/>
              <a:t>otpornosti </a:t>
            </a:r>
            <a:r>
              <a:rPr lang="vi-VN" dirty="0"/>
              <a:t>prema </a:t>
            </a:r>
            <a:r>
              <a:rPr lang="vi-VN" dirty="0" smtClean="0"/>
              <a:t>promjeni.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25268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0"/>
            <a:ext cx="7125113" cy="924475"/>
          </a:xfrm>
        </p:spPr>
        <p:txBody>
          <a:bodyPr/>
          <a:lstStyle/>
          <a:p>
            <a:r>
              <a:rPr lang="hr-HR" sz="2400" b="1" dirty="0" smtClean="0"/>
              <a:t>Osjetilni sustav</a:t>
            </a:r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9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hr-HR" dirty="0" smtClean="0"/>
              <a:t>Taktilni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hr-HR" dirty="0" smtClean="0"/>
              <a:t>Vizualni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hr-HR" dirty="0" smtClean="0"/>
              <a:t>Auditivni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hr-HR" dirty="0" smtClean="0"/>
              <a:t>Olfaktorni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hr-HR" dirty="0" smtClean="0"/>
              <a:t>Proprioceptivni i vestibularni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hr-HR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Kada su učenici s autizmom pod utjecajem taktilnog sustava, oni se mogu </a:t>
            </a:r>
            <a:r>
              <a:rPr lang="hr-HR" dirty="0" smtClean="0"/>
              <a:t>povući nakon </a:t>
            </a:r>
            <a:r>
              <a:rPr lang="hr-HR" dirty="0"/>
              <a:t>dodira. To se naziva taktilnom </a:t>
            </a:r>
            <a:r>
              <a:rPr lang="hr-HR" dirty="0" smtClean="0"/>
              <a:t>zaštitom.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dirty="0" smtClean="0"/>
              <a:t>Oni </a:t>
            </a:r>
            <a:r>
              <a:rPr lang="hr-HR" dirty="0"/>
              <a:t>mogu pretjerano reagirati </a:t>
            </a:r>
            <a:r>
              <a:rPr lang="hr-HR" dirty="0" smtClean="0"/>
              <a:t>na sastav </a:t>
            </a:r>
            <a:r>
              <a:rPr lang="hr-HR" dirty="0"/>
              <a:t>predmeta, odjeće ili </a:t>
            </a:r>
            <a:r>
              <a:rPr lang="hr-HR" dirty="0" smtClean="0"/>
              <a:t>hrane.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vi-VN" dirty="0"/>
              <a:t>Različite reakcije na senzorni podražaj mogu isto tako biti vidljive u</a:t>
            </a:r>
            <a:r>
              <a:rPr lang="hr-HR" dirty="0"/>
              <a:t> </a:t>
            </a:r>
            <a:r>
              <a:rPr lang="vi-VN" dirty="0"/>
              <a:t>reakciji</a:t>
            </a:r>
            <a:r>
              <a:rPr lang="hr-HR" dirty="0"/>
              <a:t> </a:t>
            </a:r>
            <a:r>
              <a:rPr lang="vi-VN" dirty="0"/>
              <a:t>učenika na vizualnu informaciju i mirise.</a:t>
            </a:r>
            <a:endParaRPr lang="hr-HR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vi-VN" dirty="0"/>
              <a:t>Neki učenici mogu reagirati na mirise</a:t>
            </a:r>
            <a:r>
              <a:rPr lang="hr-HR" dirty="0"/>
              <a:t> </a:t>
            </a:r>
            <a:r>
              <a:rPr lang="vi-VN" dirty="0"/>
              <a:t>poput parfema ili dezodoransa.</a:t>
            </a:r>
            <a:r>
              <a:rPr lang="hr-HR" dirty="0"/>
              <a:t> </a:t>
            </a:r>
            <a:r>
              <a:rPr lang="vi-VN" dirty="0"/>
              <a:t>Drugi mogu koristiti njuh kako bi potražili</a:t>
            </a:r>
            <a:r>
              <a:rPr lang="hr-HR" dirty="0"/>
              <a:t> </a:t>
            </a:r>
            <a:r>
              <a:rPr lang="vi-VN" dirty="0"/>
              <a:t>informaciju o okruženju na način koji obično ne bismo očekivali.</a:t>
            </a:r>
            <a:endParaRPr lang="hr-HR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vi-VN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vi-VN" dirty="0"/>
              <a:t>Neki učenici s autizmom pokrivaju oči ne bi li tako izbjegli djelovanje</a:t>
            </a:r>
            <a:r>
              <a:rPr lang="hr-HR" dirty="0"/>
              <a:t> </a:t>
            </a:r>
            <a:r>
              <a:rPr lang="vi-VN" dirty="0"/>
              <a:t>određenog</a:t>
            </a:r>
            <a:r>
              <a:rPr lang="hr-HR" dirty="0"/>
              <a:t> </a:t>
            </a:r>
            <a:r>
              <a:rPr lang="vi-VN" dirty="0"/>
              <a:t>svjetla</a:t>
            </a:r>
            <a:r>
              <a:rPr lang="hr-HR" dirty="0"/>
              <a:t> </a:t>
            </a:r>
            <a:r>
              <a:rPr lang="vi-VN" dirty="0"/>
              <a:t>ili reagirajući na refleksiju ili sjajne predmete, dok drugi traže sjajne</a:t>
            </a:r>
            <a:r>
              <a:rPr lang="hr-HR" dirty="0"/>
              <a:t> </a:t>
            </a:r>
            <a:r>
              <a:rPr lang="vi-VN" dirty="0"/>
              <a:t>predmete i gledaju ih duže razdoblje</a:t>
            </a:r>
            <a:r>
              <a:rPr lang="vi-VN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3731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484785"/>
            <a:ext cx="9144000" cy="53732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vi-VN" dirty="0"/>
              <a:t>Učenici s autizmom mogu biti hiposenzitivni ili hipersenzitivni na zvukove.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vi-VN" dirty="0"/>
              <a:t>Roditelji i učitelji izvješćuju da kod neke djece s autizmom prividno bezazleni</a:t>
            </a:r>
            <a:r>
              <a:rPr lang="hr-HR" dirty="0"/>
              <a:t> </a:t>
            </a:r>
            <a:r>
              <a:rPr lang="vi-VN" dirty="0"/>
              <a:t>zvukovi mogu uzrokovati vrlo žestoke reakcij</a:t>
            </a:r>
            <a:r>
              <a:rPr lang="hr-HR" dirty="0"/>
              <a:t>e (zvuk usisavača, zvuk sirene, glazba ...)</a:t>
            </a:r>
            <a:r>
              <a:rPr lang="vi-VN" dirty="0"/>
              <a:t>.</a:t>
            </a:r>
            <a:endParaRPr lang="hr-HR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vi-VN" dirty="0"/>
              <a:t>To može biti posebno</a:t>
            </a:r>
            <a:r>
              <a:rPr lang="hr-HR" dirty="0"/>
              <a:t> </a:t>
            </a:r>
            <a:r>
              <a:rPr lang="vi-VN" dirty="0"/>
              <a:t>problematično u školskom ambijentu koji obično uključuje izuzetno mnogo</a:t>
            </a:r>
            <a:r>
              <a:rPr lang="hr-HR" dirty="0"/>
              <a:t> </a:t>
            </a:r>
            <a:r>
              <a:rPr lang="vi-VN" dirty="0"/>
              <a:t>različitih zvukova</a:t>
            </a:r>
            <a:r>
              <a:rPr lang="hr-HR" dirty="0"/>
              <a:t> kao što su s</a:t>
            </a:r>
            <a:r>
              <a:rPr lang="vi-VN" dirty="0"/>
              <a:t>truganje stolice, zvono između nastavnih sati</a:t>
            </a:r>
            <a:r>
              <a:rPr lang="hr-HR" dirty="0"/>
              <a:t>, buka na hodniku za vrijeme odmora ..</a:t>
            </a:r>
            <a:r>
              <a:rPr lang="vi-VN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8338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0"/>
            <a:ext cx="7125113" cy="924475"/>
          </a:xfrm>
        </p:spPr>
        <p:txBody>
          <a:bodyPr/>
          <a:lstStyle/>
          <a:p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U</a:t>
            </a:r>
            <a:r>
              <a:rPr lang="vi-VN" dirty="0" smtClean="0"/>
              <a:t>čenici </a:t>
            </a:r>
            <a:r>
              <a:rPr lang="vi-VN" dirty="0"/>
              <a:t>s autizmom mogu imati odstupanja </a:t>
            </a:r>
            <a:r>
              <a:rPr lang="vi-VN" dirty="0" smtClean="0"/>
              <a:t>tako</a:t>
            </a:r>
            <a:r>
              <a:rPr lang="hr-HR" dirty="0" smtClean="0"/>
              <a:t> </a:t>
            </a:r>
            <a:r>
              <a:rPr lang="vi-VN" dirty="0" smtClean="0"/>
              <a:t>da </a:t>
            </a:r>
            <a:r>
              <a:rPr lang="vi-VN" dirty="0"/>
              <a:t>se plaše kretanja i imaju teškoće u orijentaciji na stubama ili kosinama. </a:t>
            </a:r>
            <a:endParaRPr lang="hr-HR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hr-HR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dirty="0" smtClean="0"/>
              <a:t>Mogu</a:t>
            </a:r>
            <a:r>
              <a:rPr lang="hr-HR" dirty="0" smtClean="0"/>
              <a:t> </a:t>
            </a:r>
            <a:r>
              <a:rPr lang="vi-VN" dirty="0" smtClean="0"/>
              <a:t>izgledati </a:t>
            </a:r>
            <a:r>
              <a:rPr lang="vi-VN" dirty="0"/>
              <a:t>neobično plašljivi ili </a:t>
            </a:r>
            <a:r>
              <a:rPr lang="vi-VN" dirty="0" smtClean="0"/>
              <a:t>nespretni</a:t>
            </a:r>
            <a:r>
              <a:rPr lang="hr-HR" dirty="0" smtClean="0"/>
              <a:t> ili </a:t>
            </a:r>
            <a:r>
              <a:rPr lang="vi-VN" dirty="0" smtClean="0"/>
              <a:t>mogu </a:t>
            </a:r>
            <a:r>
              <a:rPr lang="vi-VN" dirty="0"/>
              <a:t>aktivno težiti intenzivnom kretanju koje je </a:t>
            </a:r>
            <a:r>
              <a:rPr lang="hr-HR" dirty="0" smtClean="0"/>
              <a:t>zbog poremećaja u vestibularnom sustavu</a:t>
            </a:r>
            <a:r>
              <a:rPr lang="vi-VN" dirty="0" smtClean="0"/>
              <a:t>, </a:t>
            </a:r>
            <a:r>
              <a:rPr lang="vi-VN" dirty="0"/>
              <a:t>poput okretanja, vrtnje ili drugih pokreta koje ostali ne mogu tolerirati</a:t>
            </a:r>
            <a:r>
              <a:rPr lang="vi-VN" dirty="0" smtClean="0"/>
              <a:t>.</a:t>
            </a:r>
            <a:endParaRPr lang="hr-HR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dirty="0" smtClean="0"/>
              <a:t>Učenici </a:t>
            </a:r>
            <a:r>
              <a:rPr lang="vi-VN" dirty="0"/>
              <a:t>čiji je problem integriranje tjelesnih informacija imaju </a:t>
            </a:r>
            <a:r>
              <a:rPr lang="vi-VN" dirty="0" smtClean="0"/>
              <a:t>čudno</a:t>
            </a:r>
            <a:r>
              <a:rPr lang="hr-HR" dirty="0" smtClean="0"/>
              <a:t> </a:t>
            </a:r>
            <a:r>
              <a:rPr lang="vi-VN" dirty="0" smtClean="0"/>
              <a:t>držanje </a:t>
            </a:r>
            <a:r>
              <a:rPr lang="vi-VN" dirty="0"/>
              <a:t>i mogu izgledati nezgrapno ili nemarno</a:t>
            </a:r>
            <a:r>
              <a:rPr lang="vi-VN" dirty="0" smtClean="0"/>
              <a:t>.</a:t>
            </a:r>
            <a:endParaRPr lang="hr-HR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Neprimjerena reakcija posljedica je </a:t>
            </a:r>
            <a:r>
              <a:rPr lang="hr-HR" dirty="0" smtClean="0"/>
              <a:t>pogrešne </a:t>
            </a:r>
            <a:r>
              <a:rPr lang="hr-HR" dirty="0"/>
              <a:t>percepcije osobe koja može dovesti do problema u ponašanju, razdražljivosti ili povlačenje i </a:t>
            </a:r>
            <a:r>
              <a:rPr lang="hr-HR" dirty="0" smtClean="0"/>
              <a:t>izolaciju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231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125113" cy="924475"/>
          </a:xfrm>
        </p:spPr>
        <p:txBody>
          <a:bodyPr/>
          <a:lstStyle/>
          <a:p>
            <a:r>
              <a:rPr lang="hr-HR" sz="2400" b="1" dirty="0"/>
              <a:t>Obrazovne </a:t>
            </a:r>
            <a:r>
              <a:rPr lang="hr-HR" sz="2400" b="1" dirty="0" smtClean="0"/>
              <a:t>implikacije</a:t>
            </a:r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P</a:t>
            </a:r>
            <a:r>
              <a:rPr lang="hr-HR" dirty="0" smtClean="0"/>
              <a:t>laniranje programa obrazovanja </a:t>
            </a:r>
            <a:r>
              <a:rPr lang="hr-HR" dirty="0"/>
              <a:t>učenika mora se temeljiti na jedinstvenoj kombinaciji jakih strana </a:t>
            </a:r>
            <a:r>
              <a:rPr lang="hr-HR" dirty="0" smtClean="0"/>
              <a:t>i </a:t>
            </a:r>
            <a:r>
              <a:rPr lang="vi-VN" dirty="0" smtClean="0"/>
              <a:t>potreba </a:t>
            </a:r>
            <a:r>
              <a:rPr lang="vi-VN" dirty="0"/>
              <a:t>određenog pojedinca</a:t>
            </a:r>
            <a:r>
              <a:rPr lang="vi-VN" dirty="0" smtClean="0"/>
              <a:t>.</a:t>
            </a:r>
            <a:endParaRPr lang="hr-HR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vi-VN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dirty="0" smtClean="0"/>
              <a:t>U </a:t>
            </a:r>
            <a:r>
              <a:rPr lang="pl-PL" dirty="0"/>
              <a:t>poučavanje pojedinaca s autizmom </a:t>
            </a:r>
            <a:r>
              <a:rPr lang="pl-PL" dirty="0" smtClean="0"/>
              <a:t>trebalo bi </a:t>
            </a:r>
            <a:r>
              <a:rPr lang="hr-HR" dirty="0" smtClean="0"/>
              <a:t>uključiti </a:t>
            </a:r>
            <a:r>
              <a:rPr lang="hr-HR" dirty="0"/>
              <a:t>vizualni </a:t>
            </a:r>
            <a:r>
              <a:rPr lang="hr-HR" dirty="0" smtClean="0"/>
              <a:t>materijal (vizualni rasporedi, društvene </a:t>
            </a:r>
            <a:r>
              <a:rPr lang="hr-HR" dirty="0"/>
              <a:t>priče...). Učenju, komuniciranju i razvijanju samokontrole učenika mogu više puta pridonijeti piktografske i pisane upute</a:t>
            </a:r>
            <a:r>
              <a:rPr lang="hr-HR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r>
              <a:rPr lang="hr-HR" dirty="0" smtClean="0"/>
              <a:t>Jedna </a:t>
            </a:r>
            <a:r>
              <a:rPr lang="hr-HR" dirty="0"/>
              <a:t>je od prednosti korištenja vizualnih pomagala u tome što se njima učenici mogu služiti tako dugo koliko im je to potrebno radi </a:t>
            </a:r>
            <a:r>
              <a:rPr lang="hr-HR" dirty="0" smtClean="0"/>
              <a:t>procesiranja </a:t>
            </a:r>
            <a:r>
              <a:rPr lang="hr-HR" dirty="0"/>
              <a:t>informacija</a:t>
            </a:r>
            <a:r>
              <a:rPr lang="hr-HR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 marL="342000" indent="-342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Pri izradi planova postupanja s problematičnim oblicima ponašanja, razvijanje socijalnih vještina predstavlja njihovu važnu sastavnu komponentu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044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5719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dirty="0"/>
              <a:t>Rano otkrivanje autizma može pomoći djetetu da stekne određene socijalne vještine i </a:t>
            </a:r>
            <a:r>
              <a:rPr lang="vi-VN" dirty="0" smtClean="0"/>
              <a:t>samostalnost</a:t>
            </a:r>
            <a:r>
              <a:rPr lang="hr-HR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Z</a:t>
            </a:r>
            <a:r>
              <a:rPr lang="vi-VN" dirty="0" smtClean="0"/>
              <a:t>a</a:t>
            </a:r>
            <a:r>
              <a:rPr lang="hr-HR" dirty="0" smtClean="0"/>
              <a:t> </a:t>
            </a:r>
            <a:r>
              <a:rPr lang="vi-VN" dirty="0" smtClean="0"/>
              <a:t>sada </a:t>
            </a:r>
            <a:r>
              <a:rPr lang="vi-VN" dirty="0"/>
              <a:t>nema lijeka za autizam</a:t>
            </a:r>
            <a:r>
              <a:rPr lang="vi-VN" dirty="0" smtClean="0"/>
              <a:t>.</a:t>
            </a:r>
            <a:endParaRPr lang="hr-HR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dirty="0"/>
              <a:t>Kod težih oblika autizma, </a:t>
            </a:r>
            <a:r>
              <a:rPr lang="vi-VN" dirty="0" smtClean="0"/>
              <a:t>samostalan</a:t>
            </a:r>
            <a:endParaRPr lang="hr-HR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</a:t>
            </a:r>
            <a:r>
              <a:rPr lang="hr-HR" dirty="0" smtClean="0"/>
              <a:t>   </a:t>
            </a:r>
            <a:r>
              <a:rPr lang="vi-VN" dirty="0" smtClean="0"/>
              <a:t>život </a:t>
            </a:r>
            <a:r>
              <a:rPr lang="vi-VN" dirty="0"/>
              <a:t>je </a:t>
            </a:r>
            <a:r>
              <a:rPr lang="vi-VN" dirty="0" smtClean="0"/>
              <a:t>malo</a:t>
            </a:r>
            <a:r>
              <a:rPr lang="hr-HR" dirty="0"/>
              <a:t> </a:t>
            </a:r>
            <a:r>
              <a:rPr lang="vi-VN" dirty="0" smtClean="0"/>
              <a:t>vjerojatan</a:t>
            </a:r>
            <a:r>
              <a:rPr lang="vi-VN" dirty="0"/>
              <a:t>, ali kod </a:t>
            </a:r>
            <a:r>
              <a:rPr lang="vi-VN" dirty="0" smtClean="0"/>
              <a:t>blažih</a:t>
            </a:r>
            <a:endParaRPr lang="hr-HR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</a:t>
            </a:r>
            <a:r>
              <a:rPr lang="hr-HR" dirty="0" smtClean="0"/>
              <a:t>   </a:t>
            </a:r>
            <a:r>
              <a:rPr lang="vi-VN" dirty="0" smtClean="0"/>
              <a:t>oblika </a:t>
            </a:r>
            <a:r>
              <a:rPr lang="vi-VN" dirty="0"/>
              <a:t>moguće je </a:t>
            </a:r>
            <a:r>
              <a:rPr lang="vi-VN" dirty="0" smtClean="0"/>
              <a:t>živjeti</a:t>
            </a:r>
            <a:endParaRPr lang="hr-HR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</a:t>
            </a:r>
            <a:r>
              <a:rPr lang="hr-HR" dirty="0" smtClean="0"/>
              <a:t>   </a:t>
            </a:r>
            <a:r>
              <a:rPr lang="vi-VN" dirty="0" smtClean="0"/>
              <a:t>samostalno.</a:t>
            </a:r>
            <a:endParaRPr lang="hr-HR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vi-VN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dirty="0"/>
              <a:t>Ujedinjeni narodi su 2. travnja </a:t>
            </a:r>
            <a:r>
              <a:rPr lang="vi-VN" dirty="0" smtClean="0"/>
              <a:t>proglasili</a:t>
            </a:r>
            <a:endParaRPr lang="hr-HR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</a:t>
            </a:r>
            <a:r>
              <a:rPr lang="hr-HR" dirty="0" smtClean="0"/>
              <a:t>   </a:t>
            </a:r>
            <a:r>
              <a:rPr lang="vi-VN" dirty="0" smtClean="0"/>
              <a:t>Svjetskim </a:t>
            </a:r>
            <a:r>
              <a:rPr lang="vi-VN" dirty="0"/>
              <a:t>danom autizma.</a:t>
            </a:r>
            <a:endParaRPr lang="hr-HR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32856"/>
            <a:ext cx="3419872" cy="45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0"/>
            <a:ext cx="7125113" cy="924475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7"/>
          </a:xfrm>
        </p:spPr>
        <p:txBody>
          <a:bodyPr>
            <a:normAutofit/>
          </a:bodyPr>
          <a:lstStyle/>
          <a:p>
            <a:pPr marL="342000" indent="-342000">
              <a:spcBef>
                <a:spcPts val="0"/>
              </a:spcBef>
              <a:spcAft>
                <a:spcPts val="0"/>
              </a:spcAft>
            </a:pPr>
            <a:r>
              <a:rPr lang="hr-HR" u="sng" dirty="0"/>
              <a:t>Vizualna </a:t>
            </a:r>
            <a:r>
              <a:rPr lang="hr-HR" u="sng" dirty="0" smtClean="0"/>
              <a:t>pomagala </a:t>
            </a:r>
            <a:r>
              <a:rPr lang="hr-HR" u="sng" dirty="0"/>
              <a:t>i </a:t>
            </a:r>
            <a:r>
              <a:rPr lang="hr-HR" u="sng" dirty="0" smtClean="0"/>
              <a:t>simboli</a:t>
            </a:r>
            <a:r>
              <a:rPr lang="hr-HR" u="sng" dirty="0"/>
              <a:t> </a:t>
            </a:r>
            <a:r>
              <a:rPr lang="hr-HR" u="sng" dirty="0" smtClean="0"/>
              <a:t>mogu biti:</a:t>
            </a:r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snimke</a:t>
            </a:r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fotografije </a:t>
            </a:r>
            <a:r>
              <a:rPr lang="hr-HR" sz="1800" dirty="0"/>
              <a:t>u </a:t>
            </a:r>
            <a:r>
              <a:rPr lang="hr-HR" sz="1800" dirty="0" smtClean="0"/>
              <a:t>boji</a:t>
            </a:r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slike </a:t>
            </a:r>
            <a:r>
              <a:rPr lang="hr-HR" sz="1800" dirty="0"/>
              <a:t>u boji, </a:t>
            </a:r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crnobijele slike</a:t>
            </a:r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/>
              <a:t>g</a:t>
            </a:r>
            <a:r>
              <a:rPr lang="hr-HR" sz="1800" dirty="0" smtClean="0"/>
              <a:t>rafički simboli</a:t>
            </a:r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kratke tekstualne upute</a:t>
            </a:r>
          </a:p>
          <a:p>
            <a:pPr marL="342000" indent="-34200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342000" indent="-342000">
              <a:spcBef>
                <a:spcPts val="0"/>
              </a:spcBef>
              <a:spcAft>
                <a:spcPts val="0"/>
              </a:spcAft>
            </a:pPr>
            <a:r>
              <a:rPr lang="hr-HR" dirty="0" smtClean="0"/>
              <a:t>Dostupni su i paketi računalnih </a:t>
            </a:r>
            <a:r>
              <a:rPr lang="hr-HR" dirty="0"/>
              <a:t>programa koji osiguravaju brz pristup grafičkim simbolima, </a:t>
            </a:r>
            <a:r>
              <a:rPr lang="hr-HR" dirty="0" smtClean="0"/>
              <a:t>uz mogućnosti </a:t>
            </a:r>
            <a:r>
              <a:rPr lang="hr-HR" dirty="0"/>
              <a:t>kreiranja uobičajenih simbola</a:t>
            </a:r>
            <a:r>
              <a:rPr lang="hr-HR" dirty="0" smtClean="0"/>
              <a:t>.</a:t>
            </a:r>
          </a:p>
          <a:p>
            <a:pPr marL="342000" indent="-342000"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 marL="342000" indent="-34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U učionici je potrebno vizualne poticaje prilagoditi razini sposobnosti shvaćanja </a:t>
            </a:r>
            <a:r>
              <a:rPr lang="hr-HR" dirty="0" smtClean="0"/>
              <a:t>učenika i </a:t>
            </a:r>
            <a:r>
              <a:rPr lang="hr-HR" dirty="0"/>
              <a:t>njegovih ili njezinih sposobnosti reagiranja.</a:t>
            </a:r>
          </a:p>
          <a:p>
            <a:pPr marL="342000" indent="-34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 marL="342000" indent="-342000">
              <a:spcBef>
                <a:spcPts val="0"/>
              </a:spcBef>
              <a:spcAft>
                <a:spcPts val="0"/>
              </a:spcAft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2664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116633"/>
            <a:ext cx="7125113" cy="144016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597353"/>
          </a:xfrm>
        </p:spPr>
        <p:txBody>
          <a:bodyPr>
            <a:normAutofit/>
          </a:bodyPr>
          <a:lstStyle/>
          <a:p>
            <a:pPr marL="342000" indent="-342000">
              <a:spcBef>
                <a:spcPts val="0"/>
              </a:spcBef>
              <a:spcAft>
                <a:spcPts val="0"/>
              </a:spcAft>
            </a:pPr>
            <a:r>
              <a:rPr lang="hr-HR" u="sng" dirty="0" smtClean="0"/>
              <a:t>Vizualna pomagala moguće je primjeniti:</a:t>
            </a:r>
          </a:p>
          <a:p>
            <a:pPr marL="342000" indent="-342000">
              <a:spcBef>
                <a:spcPts val="0"/>
              </a:spcBef>
              <a:spcAft>
                <a:spcPts val="0"/>
              </a:spcAft>
            </a:pPr>
            <a:endParaRPr lang="hr-HR" u="sng" dirty="0"/>
          </a:p>
          <a:p>
            <a:pPr marL="342000" lvl="2" indent="-342000">
              <a:spcBef>
                <a:spcPts val="0"/>
              </a:spcBef>
              <a:spcAft>
                <a:spcPts val="0"/>
              </a:spcAft>
            </a:pPr>
            <a:r>
              <a:rPr lang="it-IT" sz="1800" b="1" dirty="0"/>
              <a:t>za </a:t>
            </a:r>
            <a:r>
              <a:rPr lang="it-IT" sz="1800" b="1" dirty="0" err="1"/>
              <a:t>organiziranje</a:t>
            </a:r>
            <a:r>
              <a:rPr lang="it-IT" sz="1800" b="1" dirty="0"/>
              <a:t> </a:t>
            </a:r>
            <a:r>
              <a:rPr lang="it-IT" sz="1800" b="1" dirty="0" err="1"/>
              <a:t>aktivnosti</a:t>
            </a:r>
            <a:r>
              <a:rPr lang="it-IT" sz="1800" b="1" dirty="0"/>
              <a:t> </a:t>
            </a:r>
            <a:r>
              <a:rPr lang="it-IT" sz="1800" b="1" dirty="0" err="1"/>
              <a:t>učenika</a:t>
            </a:r>
            <a:r>
              <a:rPr lang="it-IT" sz="1800" b="1" dirty="0"/>
              <a:t> </a:t>
            </a:r>
            <a:r>
              <a:rPr lang="it-IT" sz="1800" dirty="0"/>
              <a:t>– </a:t>
            </a:r>
            <a:r>
              <a:rPr lang="it-IT" sz="1800" dirty="0" err="1"/>
              <a:t>dnevni</a:t>
            </a:r>
            <a:r>
              <a:rPr lang="it-IT" sz="1800" dirty="0"/>
              <a:t> </a:t>
            </a:r>
            <a:r>
              <a:rPr lang="it-IT" sz="1800" dirty="0" err="1"/>
              <a:t>rasporedi</a:t>
            </a:r>
            <a:r>
              <a:rPr lang="it-IT" sz="1800" dirty="0"/>
              <a:t>, mini </a:t>
            </a:r>
            <a:r>
              <a:rPr lang="it-IT" sz="1800" dirty="0" err="1"/>
              <a:t>rasporedi</a:t>
            </a:r>
            <a:r>
              <a:rPr lang="it-IT" sz="1800" dirty="0"/>
              <a:t>,</a:t>
            </a:r>
            <a:r>
              <a:rPr lang="hr-HR" sz="1800" dirty="0"/>
              <a:t> liste provjere aktivnosti, planeri i ploče s izborom </a:t>
            </a:r>
            <a:r>
              <a:rPr lang="hr-HR" sz="1800" dirty="0" smtClean="0"/>
              <a:t>aktivnosti</a:t>
            </a:r>
          </a:p>
          <a:p>
            <a:pPr marL="342000" lvl="2" indent="-342000">
              <a:spcBef>
                <a:spcPts val="0"/>
              </a:spcBef>
              <a:spcAft>
                <a:spcPts val="0"/>
              </a:spcAft>
            </a:pPr>
            <a:endParaRPr lang="hr-HR" sz="1800" dirty="0"/>
          </a:p>
          <a:p>
            <a:pPr marL="34200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b="1" dirty="0"/>
              <a:t>za osiguravanje pravila ili uputa za učenika </a:t>
            </a:r>
            <a:r>
              <a:rPr lang="hr-HR" sz="1800" dirty="0"/>
              <a:t>– vizualno isticanje razrednih </a:t>
            </a:r>
            <a:r>
              <a:rPr lang="it-IT" sz="1800" dirty="0" err="1"/>
              <a:t>dužnosti</a:t>
            </a:r>
            <a:r>
              <a:rPr lang="it-IT" sz="1800" dirty="0"/>
              <a:t>, </a:t>
            </a:r>
            <a:r>
              <a:rPr lang="it-IT" sz="1800" dirty="0" err="1"/>
              <a:t>registar</a:t>
            </a:r>
            <a:r>
              <a:rPr lang="it-IT" sz="1800" dirty="0"/>
              <a:t> </a:t>
            </a:r>
            <a:r>
              <a:rPr lang="it-IT" sz="1800" dirty="0" err="1"/>
              <a:t>kartica</a:t>
            </a:r>
            <a:r>
              <a:rPr lang="it-IT" sz="1800" dirty="0"/>
              <a:t> s </a:t>
            </a:r>
            <a:r>
              <a:rPr lang="it-IT" sz="1800" dirty="0" err="1"/>
              <a:t>pravilima</a:t>
            </a:r>
            <a:r>
              <a:rPr lang="it-IT" sz="1800" dirty="0"/>
              <a:t> u </a:t>
            </a:r>
            <a:r>
              <a:rPr lang="it-IT" sz="1800" dirty="0" err="1" smtClean="0"/>
              <a:t>vezi</a:t>
            </a:r>
            <a:r>
              <a:rPr lang="it-IT" sz="1800" dirty="0" smtClean="0"/>
              <a:t> </a:t>
            </a:r>
            <a:r>
              <a:rPr lang="it-IT" sz="1800" dirty="0"/>
              <a:t>sa </a:t>
            </a:r>
            <a:r>
              <a:rPr lang="it-IT" sz="1800" dirty="0" err="1"/>
              <a:t>specifičnim</a:t>
            </a:r>
            <a:r>
              <a:rPr lang="it-IT" sz="1800" dirty="0"/>
              <a:t> </a:t>
            </a:r>
            <a:r>
              <a:rPr lang="it-IT" sz="1800" dirty="0" err="1"/>
              <a:t>zadacima</a:t>
            </a:r>
            <a:r>
              <a:rPr lang="it-IT" sz="1800" dirty="0"/>
              <a:t> i</a:t>
            </a:r>
            <a:r>
              <a:rPr lang="hr-HR" sz="1800" dirty="0"/>
              <a:t> aktivnosti, piktografi i pisane upute za učenje novih </a:t>
            </a:r>
            <a:r>
              <a:rPr lang="hr-HR" sz="1800" dirty="0" smtClean="0"/>
              <a:t>informacija</a:t>
            </a:r>
          </a:p>
          <a:p>
            <a:pPr marL="342000" lvl="2" indent="-342000">
              <a:spcBef>
                <a:spcPts val="0"/>
              </a:spcBef>
              <a:spcAft>
                <a:spcPts val="0"/>
              </a:spcAft>
            </a:pPr>
            <a:endParaRPr lang="hr-HR" sz="1800" dirty="0"/>
          </a:p>
          <a:p>
            <a:pPr marL="342000" lvl="2" indent="-342000">
              <a:spcBef>
                <a:spcPts val="0"/>
              </a:spcBef>
              <a:spcAft>
                <a:spcPts val="0"/>
              </a:spcAft>
            </a:pPr>
            <a:r>
              <a:rPr lang="pl-PL" sz="1800" b="1" dirty="0"/>
              <a:t>za pomaganja učeniku oko razumijevanja organizacije okruženja </a:t>
            </a:r>
            <a:r>
              <a:rPr lang="hr-HR" sz="1800" dirty="0"/>
              <a:t>– označavanje predmeta, posuda, natpisa, popisa, tablica i </a:t>
            </a:r>
            <a:r>
              <a:rPr lang="hr-HR" sz="1800" dirty="0" smtClean="0"/>
              <a:t>poruka</a:t>
            </a:r>
          </a:p>
          <a:p>
            <a:pPr marL="342000" lvl="2" indent="-342000">
              <a:spcBef>
                <a:spcPts val="0"/>
              </a:spcBef>
              <a:spcAft>
                <a:spcPts val="0"/>
              </a:spcAft>
            </a:pPr>
            <a:endParaRPr lang="hr-HR" sz="1800" dirty="0"/>
          </a:p>
          <a:p>
            <a:pPr marL="34200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b="1" dirty="0"/>
              <a:t>za poticanje primjerenog ponašanja </a:t>
            </a:r>
            <a:r>
              <a:rPr lang="hr-HR" sz="1800" dirty="0"/>
              <a:t>– objavljivanje pravila </a:t>
            </a:r>
            <a:r>
              <a:rPr lang="hr-HR" sz="1800" dirty="0" smtClean="0"/>
              <a:t>radi </a:t>
            </a:r>
            <a:r>
              <a:rPr lang="hr-HR" sz="1800" dirty="0"/>
              <a:t>priopćavanja pojedinih faza </a:t>
            </a:r>
            <a:r>
              <a:rPr lang="hr-HR" sz="1800" dirty="0" smtClean="0"/>
              <a:t>postupanja</a:t>
            </a:r>
          </a:p>
          <a:p>
            <a:pPr marL="0" lvl="2" indent="0">
              <a:spcBef>
                <a:spcPts val="0"/>
              </a:spcBef>
              <a:spcAft>
                <a:spcPts val="0"/>
              </a:spcAft>
              <a:buNone/>
            </a:pPr>
            <a:endParaRPr lang="hr-HR" sz="1800" dirty="0"/>
          </a:p>
          <a:p>
            <a:pPr marL="34200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b="1" dirty="0"/>
              <a:t>za slikovito prikazivanje socijalne situacije sa socijalnim uputama i </a:t>
            </a:r>
            <a:r>
              <a:rPr lang="vi-VN" sz="1800" b="1" dirty="0"/>
              <a:t>primjerenim </a:t>
            </a:r>
            <a:r>
              <a:rPr lang="vi-VN" sz="1800" b="1" dirty="0" smtClean="0"/>
              <a:t>reakcijama</a:t>
            </a:r>
            <a:r>
              <a:rPr lang="vi-VN" sz="1800" dirty="0" smtClean="0"/>
              <a:t>, </a:t>
            </a:r>
            <a:r>
              <a:rPr lang="vi-VN" sz="1800" dirty="0"/>
              <a:t>koja se posebno kreira u svezi s određenom</a:t>
            </a:r>
            <a:r>
              <a:rPr lang="hr-HR" sz="1800" dirty="0"/>
              <a:t> situacijom pojedinog </a:t>
            </a:r>
            <a:r>
              <a:rPr lang="hr-HR" sz="1800" dirty="0" smtClean="0"/>
              <a:t>učenika i </a:t>
            </a:r>
            <a:r>
              <a:rPr lang="hr-HR" sz="1800" b="1" dirty="0" smtClean="0"/>
              <a:t>za poučavanje socijalnim vještinama</a:t>
            </a:r>
            <a:r>
              <a:rPr lang="hr-HR" sz="1800" dirty="0" smtClean="0"/>
              <a:t> (social stories)</a:t>
            </a:r>
          </a:p>
          <a:p>
            <a:pPr marL="342000" lvl="2" indent="-342000">
              <a:spcBef>
                <a:spcPts val="0"/>
              </a:spcBef>
              <a:spcAft>
                <a:spcPts val="0"/>
              </a:spcAft>
            </a:pPr>
            <a:endParaRPr lang="hr-HR" sz="1800" dirty="0"/>
          </a:p>
          <a:p>
            <a:pPr marL="34200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b="1" dirty="0"/>
              <a:t>za poučavanje samokontroli </a:t>
            </a:r>
            <a:r>
              <a:rPr lang="hr-HR" sz="1800" dirty="0"/>
              <a:t>– </a:t>
            </a:r>
            <a:r>
              <a:rPr lang="hr-HR" sz="1800" dirty="0" err="1"/>
              <a:t>piktografi</a:t>
            </a:r>
            <a:r>
              <a:rPr lang="hr-HR" sz="1800" dirty="0"/>
              <a:t> koji označavaju očekivane oblike </a:t>
            </a:r>
            <a:r>
              <a:rPr lang="hr-HR" sz="1800" dirty="0" smtClean="0"/>
              <a:t>ponašanja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378527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4" y="836712"/>
            <a:ext cx="9104416" cy="5420409"/>
          </a:xfrm>
        </p:spPr>
      </p:pic>
    </p:spTree>
    <p:extLst>
      <p:ext uri="{BB962C8B-B14F-4D97-AF65-F5344CB8AC3E}">
        <p14:creationId xmlns:p14="http://schemas.microsoft.com/office/powerpoint/2010/main" val="275047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646344" cy="6192688"/>
          </a:xfrm>
        </p:spPr>
      </p:pic>
    </p:spTree>
    <p:extLst>
      <p:ext uri="{BB962C8B-B14F-4D97-AF65-F5344CB8AC3E}">
        <p14:creationId xmlns:p14="http://schemas.microsoft.com/office/powerpoint/2010/main" val="12345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5028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54" y="260648"/>
            <a:ext cx="9197354" cy="6015069"/>
          </a:xfrm>
        </p:spPr>
      </p:pic>
    </p:spTree>
    <p:extLst>
      <p:ext uri="{BB962C8B-B14F-4D97-AF65-F5344CB8AC3E}">
        <p14:creationId xmlns:p14="http://schemas.microsoft.com/office/powerpoint/2010/main" val="42236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58"/>
            <a:ext cx="5144734" cy="6872737"/>
          </a:xfrm>
        </p:spPr>
      </p:pic>
    </p:spTree>
    <p:extLst>
      <p:ext uri="{BB962C8B-B14F-4D97-AF65-F5344CB8AC3E}">
        <p14:creationId xmlns:p14="http://schemas.microsoft.com/office/powerpoint/2010/main" val="94611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-20100" y="692696"/>
            <a:ext cx="9144000" cy="616530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dirty="0" smtClean="0"/>
              <a:t>Obrazovni </a:t>
            </a:r>
            <a:r>
              <a:rPr lang="hr-HR" dirty="0"/>
              <a:t>plan bi trebao </a:t>
            </a:r>
            <a:r>
              <a:rPr lang="hr-HR" dirty="0" smtClean="0"/>
              <a:t>obuhvatiti strategije </a:t>
            </a:r>
            <a:r>
              <a:rPr lang="hr-HR" dirty="0"/>
              <a:t>širenja interesa učenika, razvijanje vještina, razumijevanje </a:t>
            </a:r>
            <a:r>
              <a:rPr lang="hr-HR" dirty="0" smtClean="0"/>
              <a:t>reakcija </a:t>
            </a:r>
            <a:r>
              <a:rPr lang="pl-PL" dirty="0" smtClean="0"/>
              <a:t>učenika </a:t>
            </a:r>
            <a:r>
              <a:rPr lang="pl-PL" dirty="0"/>
              <a:t>na senzorni podražaj te pripremu učenika za planirane promjene</a:t>
            </a:r>
            <a:r>
              <a:rPr lang="pl-PL" dirty="0" smtClean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l-PL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Pri planiranju </a:t>
            </a:r>
            <a:r>
              <a:rPr lang="hr-HR" dirty="0" smtClean="0"/>
              <a:t>obrazovanja, </a:t>
            </a:r>
            <a:r>
              <a:rPr lang="hr-HR" dirty="0"/>
              <a:t>učitelj treba uzeti u obzir problematično </a:t>
            </a:r>
            <a:r>
              <a:rPr lang="hr-HR" dirty="0" smtClean="0"/>
              <a:t>ponašanje </a:t>
            </a:r>
            <a:r>
              <a:rPr lang="vi-VN" dirty="0" smtClean="0"/>
              <a:t>i </a:t>
            </a:r>
            <a:r>
              <a:rPr lang="vi-VN" dirty="0"/>
              <a:t>funkciju tog ponašanja za određenog </a:t>
            </a:r>
            <a:r>
              <a:rPr lang="vi-VN" dirty="0" smtClean="0"/>
              <a:t>učenika</a:t>
            </a:r>
            <a:r>
              <a:rPr lang="hr-HR" dirty="0" smtClean="0"/>
              <a:t>. Možda </a:t>
            </a:r>
            <a:r>
              <a:rPr lang="hr-HR" dirty="0"/>
              <a:t>neće biti moguće ukloniti sva </a:t>
            </a:r>
            <a:r>
              <a:rPr lang="hr-HR" dirty="0" smtClean="0"/>
              <a:t>repetitivna ponašanja.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342000" indent="-34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Informacije koje se predočuju učenicima s autizmom i obrazovne aktivnosti koje se za njih planiraju moraju biti pripremljene u razumljivu obliku, obliku koji zaokuplja njihovu pažnju i koji ističe najrelevantnije informacije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4875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Učenicima priopćite preciznu informaciju o tome što rade ispravno ili dobro, na primjer </a:t>
            </a:r>
            <a:r>
              <a:rPr lang="hr-HR" dirty="0" smtClean="0"/>
              <a:t>„Krasno obojeno!“ </a:t>
            </a:r>
            <a:r>
              <a:rPr lang="hr-HR" dirty="0"/>
              <a:t>ili </a:t>
            </a:r>
            <a:r>
              <a:rPr lang="hr-HR" dirty="0" smtClean="0"/>
              <a:t>„Dobro </a:t>
            </a:r>
            <a:r>
              <a:rPr lang="hr-HR" dirty="0"/>
              <a:t>si dovršio/la ovaj matematički </a:t>
            </a:r>
            <a:r>
              <a:rPr lang="hr-HR" dirty="0" smtClean="0"/>
              <a:t>problem.“.</a:t>
            </a:r>
            <a:endParaRPr lang="hr-HR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dirty="0" smtClean="0"/>
              <a:t>Pronalaženjem </a:t>
            </a:r>
            <a:r>
              <a:rPr lang="hr-HR" dirty="0"/>
              <a:t>samokontrolirajućeg, repetitivnog </a:t>
            </a:r>
            <a:r>
              <a:rPr lang="hr-HR" dirty="0" smtClean="0"/>
              <a:t>podražaja, samopodražavajuća </a:t>
            </a:r>
            <a:r>
              <a:rPr lang="hr-HR" dirty="0"/>
              <a:t>ponašanja mogu pomoći pojedincu da se smiri kada </a:t>
            </a:r>
            <a:r>
              <a:rPr lang="hr-HR" dirty="0" smtClean="0"/>
              <a:t>je podražaj </a:t>
            </a:r>
            <a:r>
              <a:rPr lang="hr-HR" dirty="0"/>
              <a:t>postao prejak</a:t>
            </a:r>
            <a:r>
              <a:rPr lang="hr-HR" dirty="0" smtClean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 marL="342000" lvl="2" indent="-3420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r-HR" sz="1800" dirty="0"/>
              <a:t>koristite se potkrepljenjima kako biste osnažili primjerene oblike ponašanja</a:t>
            </a:r>
          </a:p>
          <a:p>
            <a:pPr marL="342000" lvl="2" indent="-3420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r-HR" sz="1800" dirty="0"/>
              <a:t>omogućite osamljivanje i opuštanje tijekom dana</a:t>
            </a:r>
          </a:p>
          <a:p>
            <a:pPr marL="342000" lvl="2" indent="-3420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r-HR" sz="1800" dirty="0"/>
              <a:t>ignorirajte ponašanja koja ne narušavaju razrednu atmosferu</a:t>
            </a:r>
          </a:p>
          <a:p>
            <a:pPr marL="342000" lvl="2" indent="-3420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r-HR" sz="1800" dirty="0"/>
              <a:t>udaljite sve ono što podražava </a:t>
            </a:r>
            <a:r>
              <a:rPr lang="hr-HR" sz="1800" dirty="0" smtClean="0"/>
              <a:t>nepoželjno ponašanje</a:t>
            </a:r>
            <a:endParaRPr lang="hr-HR" sz="1800" dirty="0"/>
          </a:p>
          <a:p>
            <a:pPr marL="342000" lvl="2" indent="-3420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hr-HR" sz="1800" dirty="0"/>
              <a:t>udaljite učenika iz podražavajuće situacije</a:t>
            </a:r>
          </a:p>
          <a:p>
            <a:pPr marL="342000" lvl="2" indent="-3420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l-PL" sz="1800" dirty="0"/>
              <a:t>planirajte postupanje u kriznim </a:t>
            </a:r>
            <a:r>
              <a:rPr lang="pl-PL" sz="1800" dirty="0" smtClean="0"/>
              <a:t>situacijama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9297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5113" cy="924475"/>
          </a:xfrm>
        </p:spPr>
        <p:txBody>
          <a:bodyPr/>
          <a:lstStyle/>
          <a:p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836713"/>
            <a:ext cx="9144000" cy="60212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hr-HR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vi-VN" dirty="0"/>
              <a:t>Potkrepljenje može biti sve, od pohvale do određenih predmeta kojima </a:t>
            </a:r>
            <a:r>
              <a:rPr lang="vi-VN" dirty="0" smtClean="0"/>
              <a:t>se</a:t>
            </a:r>
            <a:r>
              <a:rPr lang="hr-HR" dirty="0" smtClean="0"/>
              <a:t> osnažuje </a:t>
            </a:r>
            <a:r>
              <a:rPr lang="hr-HR" dirty="0"/>
              <a:t>ponašanje koje učenik </a:t>
            </a:r>
            <a:r>
              <a:rPr lang="hr-HR" dirty="0" smtClean="0"/>
              <a:t>uči.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dirty="0" smtClean="0"/>
              <a:t>Učenike </a:t>
            </a:r>
            <a:r>
              <a:rPr lang="hr-HR" dirty="0"/>
              <a:t>s autizmom </a:t>
            </a:r>
            <a:r>
              <a:rPr lang="hr-HR" dirty="0" smtClean="0"/>
              <a:t>potrebno je motivirati na načine koji njima odgovaraju.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dirty="0" smtClean="0"/>
              <a:t>Može </a:t>
            </a:r>
            <a:r>
              <a:rPr lang="hr-HR" dirty="0"/>
              <a:t>im </a:t>
            </a:r>
            <a:r>
              <a:rPr lang="hr-HR" dirty="0" smtClean="0"/>
              <a:t>se </a:t>
            </a:r>
            <a:r>
              <a:rPr lang="vi-VN" dirty="0" smtClean="0"/>
              <a:t>sviđati </a:t>
            </a:r>
            <a:r>
              <a:rPr lang="vi-VN" dirty="0"/>
              <a:t>da određeno vrijeme budu sami, da neko vrijeme razgovaraju s </a:t>
            </a:r>
            <a:r>
              <a:rPr lang="vi-VN" dirty="0" smtClean="0"/>
              <a:t>omiljenim</a:t>
            </a:r>
            <a:r>
              <a:rPr lang="hr-HR" dirty="0" smtClean="0"/>
              <a:t> članom </a:t>
            </a:r>
            <a:r>
              <a:rPr lang="hr-HR" dirty="0"/>
              <a:t>osoblja, </a:t>
            </a:r>
            <a:r>
              <a:rPr lang="hr-HR" dirty="0" smtClean="0"/>
              <a:t>da obavljaju svakodnevne aktivnosti </a:t>
            </a:r>
            <a:r>
              <a:rPr lang="hr-HR" dirty="0"/>
              <a:t>(kao što je odlazak u šetnju), da vrijeme provedu igrajući se </a:t>
            </a:r>
            <a:r>
              <a:rPr lang="hr-HR" dirty="0" smtClean="0"/>
              <a:t>omiljenim predmetom</a:t>
            </a:r>
            <a:r>
              <a:rPr lang="hr-HR" dirty="0"/>
              <a:t>, slušajući </a:t>
            </a:r>
            <a:r>
              <a:rPr lang="hr-HR" dirty="0" smtClean="0"/>
              <a:t>glazbu, </a:t>
            </a:r>
            <a:r>
              <a:rPr lang="hr-HR" dirty="0"/>
              <a:t>da se domognu </a:t>
            </a:r>
            <a:r>
              <a:rPr lang="hr-HR" dirty="0" smtClean="0"/>
              <a:t>obavljanja omiljenog </a:t>
            </a:r>
            <a:r>
              <a:rPr lang="hr-HR" dirty="0"/>
              <a:t>posla, pojedinog dijela programa koji pruža senzorno </a:t>
            </a:r>
            <a:r>
              <a:rPr lang="hr-HR" dirty="0" smtClean="0"/>
              <a:t>podražavanje…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hr-HR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dirty="0" smtClean="0"/>
              <a:t>Poslužiti </a:t>
            </a:r>
            <a:r>
              <a:rPr lang="hr-HR" dirty="0"/>
              <a:t>može profil sklonosti pomoću kojeg se otkrivaju </a:t>
            </a:r>
            <a:r>
              <a:rPr lang="hr-HR" dirty="0" smtClean="0"/>
              <a:t>aktivnosti ili </a:t>
            </a:r>
            <a:r>
              <a:rPr lang="hr-HR" dirty="0"/>
              <a:t>ostala potkrepljenja kojima učenik daje prednost. Taj popis „voli i ne </a:t>
            </a:r>
            <a:r>
              <a:rPr lang="hr-HR" dirty="0" smtClean="0"/>
              <a:t>voli“ moguće </a:t>
            </a:r>
            <a:r>
              <a:rPr lang="hr-HR" dirty="0"/>
              <a:t>je izraditi uz pomoć </a:t>
            </a:r>
            <a:r>
              <a:rPr lang="hr-HR" dirty="0" smtClean="0"/>
              <a:t>obitelji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22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5113" cy="232996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1"/>
          </a:xfrm>
        </p:spPr>
        <p:txBody>
          <a:bodyPr>
            <a:noAutofit/>
          </a:bodyPr>
          <a:lstStyle/>
          <a:p>
            <a:pPr marL="342000" indent="-34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hr-HR" dirty="0" smtClean="0"/>
          </a:p>
          <a:p>
            <a:pPr marL="342000" indent="-34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dirty="0" smtClean="0"/>
              <a:t>Autizam </a:t>
            </a:r>
            <a:r>
              <a:rPr lang="vi-VN" dirty="0"/>
              <a:t>je jedan od pet pervazivnih razvojnih poremećaja (engl. PDD) ili poremećaja autističnog </a:t>
            </a:r>
            <a:r>
              <a:rPr lang="vi-VN" dirty="0" smtClean="0"/>
              <a:t>spektr</a:t>
            </a:r>
            <a:r>
              <a:rPr lang="hr-HR" dirty="0" smtClean="0"/>
              <a:t>a </a:t>
            </a:r>
            <a:r>
              <a:rPr lang="vi-VN" dirty="0" smtClean="0"/>
              <a:t>(engl</a:t>
            </a:r>
            <a:r>
              <a:rPr lang="vi-VN" dirty="0"/>
              <a:t>. ASD</a:t>
            </a:r>
            <a:r>
              <a:rPr lang="vi-VN" dirty="0" smtClean="0"/>
              <a:t>)</a:t>
            </a:r>
            <a:r>
              <a:rPr lang="hr-HR" dirty="0" smtClean="0"/>
              <a:t>.</a:t>
            </a:r>
          </a:p>
          <a:p>
            <a:pPr marL="342000" indent="-34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dirty="0" smtClean="0"/>
          </a:p>
          <a:p>
            <a:pPr marL="342000" indent="-34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dirty="0" smtClean="0"/>
              <a:t>Od </a:t>
            </a:r>
            <a:r>
              <a:rPr lang="vi-VN" dirty="0"/>
              <a:t>ostala </a:t>
            </a:r>
            <a:r>
              <a:rPr lang="vi-VN" dirty="0" smtClean="0"/>
              <a:t>četiri</a:t>
            </a:r>
            <a:endParaRPr lang="hr-HR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</a:t>
            </a:r>
            <a:r>
              <a:rPr lang="hr-HR" dirty="0" smtClean="0"/>
              <a:t>   </a:t>
            </a:r>
            <a:r>
              <a:rPr lang="vi-VN" dirty="0" smtClean="0"/>
              <a:t>poremećaja </a:t>
            </a:r>
            <a:r>
              <a:rPr lang="vi-VN" dirty="0"/>
              <a:t>iz </a:t>
            </a:r>
            <a:r>
              <a:rPr lang="vi-VN" dirty="0" smtClean="0"/>
              <a:t>spektra</a:t>
            </a:r>
            <a:endParaRPr lang="hr-HR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</a:t>
            </a:r>
            <a:r>
              <a:rPr lang="hr-HR" dirty="0" smtClean="0"/>
              <a:t>   </a:t>
            </a:r>
            <a:r>
              <a:rPr lang="vi-VN" dirty="0" smtClean="0"/>
              <a:t>autizma</a:t>
            </a:r>
            <a:r>
              <a:rPr lang="hr-HR" dirty="0" smtClean="0"/>
              <a:t> su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</a:t>
            </a:r>
            <a:r>
              <a:rPr lang="hr-HR" dirty="0" smtClean="0"/>
              <a:t>   </a:t>
            </a:r>
            <a:r>
              <a:rPr lang="vi-VN" dirty="0" smtClean="0"/>
              <a:t>Aspergerov sindrom</a:t>
            </a:r>
            <a:r>
              <a:rPr lang="hr-HR" dirty="0" smtClean="0"/>
              <a:t>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</a:t>
            </a:r>
            <a:r>
              <a:rPr lang="hr-HR" dirty="0" smtClean="0"/>
              <a:t>   d</a:t>
            </a:r>
            <a:r>
              <a:rPr lang="vi-VN" dirty="0" smtClean="0"/>
              <a:t>ječji disintegrativni</a:t>
            </a:r>
            <a:endParaRPr lang="hr-HR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</a:t>
            </a:r>
            <a:r>
              <a:rPr lang="hr-HR" dirty="0" smtClean="0"/>
              <a:t>   </a:t>
            </a:r>
            <a:r>
              <a:rPr lang="vi-VN" dirty="0" smtClean="0"/>
              <a:t>poremećaj</a:t>
            </a:r>
            <a:r>
              <a:rPr lang="hr-HR" dirty="0" smtClean="0"/>
              <a:t>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</a:t>
            </a:r>
            <a:r>
              <a:rPr lang="hr-HR" dirty="0" smtClean="0"/>
              <a:t>   </a:t>
            </a:r>
            <a:r>
              <a:rPr lang="vi-VN" dirty="0" smtClean="0"/>
              <a:t>Rettov sindrom</a:t>
            </a:r>
            <a:r>
              <a:rPr lang="hr-HR" dirty="0" smtClean="0"/>
              <a:t> 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</a:t>
            </a:r>
            <a:r>
              <a:rPr lang="hr-HR" dirty="0" smtClean="0"/>
              <a:t>   p</a:t>
            </a:r>
            <a:r>
              <a:rPr lang="vi-VN" dirty="0" smtClean="0"/>
              <a:t>ervazivni razvojni</a:t>
            </a:r>
            <a:endParaRPr lang="hr-HR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 </a:t>
            </a:r>
            <a:r>
              <a:rPr lang="hr-HR" dirty="0" smtClean="0"/>
              <a:t>   </a:t>
            </a:r>
            <a:r>
              <a:rPr lang="vi-VN" dirty="0" smtClean="0"/>
              <a:t>poremećaj ne</a:t>
            </a:r>
            <a:r>
              <a:rPr lang="hr-HR" dirty="0"/>
              <a:t> </a:t>
            </a:r>
            <a:r>
              <a:rPr lang="vi-VN" dirty="0" smtClean="0"/>
              <a:t>drugačije određen</a:t>
            </a:r>
            <a:r>
              <a:rPr lang="hr-HR" dirty="0"/>
              <a:t> </a:t>
            </a:r>
            <a:r>
              <a:rPr lang="vi-VN" dirty="0" smtClean="0"/>
              <a:t>(engl</a:t>
            </a:r>
            <a:r>
              <a:rPr lang="vi-VN" dirty="0"/>
              <a:t>. PDD-NOS</a:t>
            </a:r>
            <a:r>
              <a:rPr lang="vi-VN" dirty="0" smtClean="0"/>
              <a:t>)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88" y="2348880"/>
            <a:ext cx="5927948" cy="296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8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116633"/>
            <a:ext cx="7125113" cy="288032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548681"/>
            <a:ext cx="9144000" cy="630932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Budući da učenici s autizmom mogu biti učestalo frustrirani </a:t>
            </a:r>
            <a:r>
              <a:rPr lang="hr-HR" dirty="0" smtClean="0"/>
              <a:t>svojom nesposobnošću </a:t>
            </a:r>
            <a:r>
              <a:rPr lang="hr-HR" dirty="0"/>
              <a:t>da sami sebe razumiju, potrebna im je uputa i vježba za </a:t>
            </a:r>
            <a:r>
              <a:rPr lang="hr-HR" dirty="0" smtClean="0"/>
              <a:t>odabir valjanih </a:t>
            </a:r>
            <a:r>
              <a:rPr lang="hr-HR" dirty="0"/>
              <a:t>izbora</a:t>
            </a:r>
            <a:r>
              <a:rPr lang="hr-HR" dirty="0" smtClean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hr-HR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M</a:t>
            </a:r>
            <a:r>
              <a:rPr lang="hr-HR" dirty="0" smtClean="0"/>
              <a:t>nogi </a:t>
            </a:r>
            <a:r>
              <a:rPr lang="hr-HR" dirty="0"/>
              <a:t>dijelovi njihova života moraju biti ponajviše </a:t>
            </a:r>
            <a:r>
              <a:rPr lang="hr-HR" dirty="0" smtClean="0"/>
              <a:t>nužno strukturirani </a:t>
            </a:r>
            <a:r>
              <a:rPr lang="hr-HR" dirty="0"/>
              <a:t>i kontrolirani od strane </a:t>
            </a:r>
            <a:r>
              <a:rPr lang="hr-HR" dirty="0" smtClean="0"/>
              <a:t>odraslih.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dirty="0" smtClean="0"/>
              <a:t>Ponekad </a:t>
            </a:r>
            <a:r>
              <a:rPr lang="hr-HR" dirty="0"/>
              <a:t>učenici nastavljaju </a:t>
            </a:r>
            <a:r>
              <a:rPr lang="hr-HR" dirty="0" smtClean="0"/>
              <a:t>birati jednu </a:t>
            </a:r>
            <a:r>
              <a:rPr lang="hr-HR" dirty="0"/>
              <a:t>aktivnost ili predmet zato što ne znaju način na koji bi izabrali </a:t>
            </a:r>
            <a:r>
              <a:rPr lang="hr-HR" dirty="0" smtClean="0"/>
              <a:t>nešto drugo.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dirty="0" smtClean="0"/>
              <a:t>Poslužiti može </a:t>
            </a:r>
            <a:r>
              <a:rPr lang="hr-HR" dirty="0"/>
              <a:t>neposredno poučavanje biranja. Izbor treba ograničiti na jednu ili </a:t>
            </a:r>
            <a:r>
              <a:rPr lang="hr-HR" dirty="0" smtClean="0"/>
              <a:t>dvije omiljene </a:t>
            </a:r>
            <a:r>
              <a:rPr lang="hr-HR" dirty="0"/>
              <a:t>aktivnosti sve dok učenik ne shvati koncepciju izbora.</a:t>
            </a:r>
          </a:p>
        </p:txBody>
      </p:sp>
    </p:spTree>
    <p:extLst>
      <p:ext uri="{BB962C8B-B14F-4D97-AF65-F5344CB8AC3E}">
        <p14:creationId xmlns:p14="http://schemas.microsoft.com/office/powerpoint/2010/main" val="31268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125113" cy="305004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620689"/>
            <a:ext cx="9144000" cy="623731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hr-HR" u="sng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u="sng" dirty="0" smtClean="0"/>
              <a:t>Radi </a:t>
            </a:r>
            <a:r>
              <a:rPr lang="hr-HR" u="sng" dirty="0"/>
              <a:t>pružanja podrške učeniku s autizmom važna su dva </a:t>
            </a:r>
            <a:r>
              <a:rPr lang="hr-HR" u="sng" dirty="0" smtClean="0"/>
              <a:t>postupka: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r-HR" sz="1800" dirty="0"/>
              <a:t>o</a:t>
            </a:r>
            <a:r>
              <a:rPr lang="hr-HR" sz="1800" dirty="0" smtClean="0"/>
              <a:t>sigurati im </a:t>
            </a:r>
            <a:r>
              <a:rPr lang="hr-HR" sz="1800" dirty="0"/>
              <a:t>dovoljno </a:t>
            </a:r>
            <a:r>
              <a:rPr lang="hr-HR" sz="1800" dirty="0" smtClean="0"/>
              <a:t>vremena za zadatak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hr-HR" sz="1800" dirty="0"/>
              <a:t>v</a:t>
            </a:r>
            <a:r>
              <a:rPr lang="hr-HR" sz="1800" dirty="0" smtClean="0"/>
              <a:t>oditi </a:t>
            </a:r>
            <a:r>
              <a:rPr lang="hr-HR" sz="1800" dirty="0"/>
              <a:t>računa </a:t>
            </a:r>
            <a:r>
              <a:rPr lang="hr-HR" sz="1800" dirty="0" smtClean="0"/>
              <a:t>o </a:t>
            </a:r>
            <a:r>
              <a:rPr lang="vi-VN" sz="1800" dirty="0" smtClean="0"/>
              <a:t>dovoljnoj </a:t>
            </a:r>
            <a:r>
              <a:rPr lang="vi-VN" sz="1800" dirty="0"/>
              <a:t>količini vremena između davanja upute i reakcije/odgovora </a:t>
            </a:r>
            <a:r>
              <a:rPr lang="vi-VN" sz="1800" dirty="0" smtClean="0"/>
              <a:t>učenika</a:t>
            </a:r>
            <a:endParaRPr lang="hr-HR" sz="18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dirty="0" smtClean="0"/>
          </a:p>
          <a:p>
            <a:r>
              <a:rPr lang="vi-VN" dirty="0"/>
              <a:t>Učenicima se može pomoći da nauče samostalno koristiti raspored, a </a:t>
            </a:r>
            <a:r>
              <a:rPr lang="hr-HR" dirty="0" smtClean="0"/>
              <a:t>učitelj može </a:t>
            </a:r>
            <a:r>
              <a:rPr lang="hr-HR" dirty="0"/>
              <a:t>uputiti učenika na raspored u vrijeme kada se aktivnost mijenja, čime se uklanjaju teškoće prelaženja iz jedne aktivnosti u drugu.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Osigurajte mogućnosti za smisleno druženje s vršnjacima primjerenog socijalnog ponašanja.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4858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22029"/>
            <a:ext cx="7125113" cy="232996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548681"/>
            <a:ext cx="9144000" cy="6309320"/>
          </a:xfrm>
        </p:spPr>
        <p:txBody>
          <a:bodyPr>
            <a:normAutofit/>
          </a:bodyPr>
          <a:lstStyle/>
          <a:p>
            <a:pPr marL="342000" indent="-342000"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Gradivo i situacije organizirajte ističući ono što je bitno</a:t>
            </a:r>
            <a:r>
              <a:rPr lang="hr-HR" dirty="0" smtClean="0"/>
              <a:t>. </a:t>
            </a:r>
            <a:r>
              <a:rPr lang="hr-HR" dirty="0"/>
              <a:t>Istaknite osnovne riječi, kao što su imena likova u tekstu, tako da budu uočljive.</a:t>
            </a:r>
          </a:p>
          <a:p>
            <a:pPr marL="342000" indent="-342000"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 marL="342000" indent="-342000"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Npr., premjestite nebitno gradivo s pisaćega stola ili ploče prije početka poučavanja. Ili, umjesto cijele knjige, pokažite samo onaj tekst koji želite pročitati</a:t>
            </a:r>
            <a:r>
              <a:rPr lang="hr-HR" dirty="0" smtClean="0"/>
              <a:t>.</a:t>
            </a:r>
            <a:endParaRPr lang="hr-HR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hr-HR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dirty="0" smtClean="0"/>
              <a:t>Okruženje </a:t>
            </a:r>
            <a:r>
              <a:rPr lang="vi-VN" dirty="0"/>
              <a:t>bi </a:t>
            </a:r>
            <a:r>
              <a:rPr lang="vi-VN" dirty="0" smtClean="0"/>
              <a:t>trebalo</a:t>
            </a:r>
            <a:r>
              <a:rPr lang="hr-HR" dirty="0" smtClean="0"/>
              <a:t> </a:t>
            </a:r>
            <a:r>
              <a:rPr lang="vi-VN" dirty="0" smtClean="0"/>
              <a:t>strukturirati </a:t>
            </a:r>
            <a:r>
              <a:rPr lang="vi-VN" dirty="0"/>
              <a:t>tako da osigurava dosljednost i jasnoću, da učenici znaju </a:t>
            </a:r>
            <a:r>
              <a:rPr lang="vi-VN" dirty="0" smtClean="0"/>
              <a:t>gdje</a:t>
            </a:r>
            <a:r>
              <a:rPr lang="hr-HR" dirty="0" smtClean="0"/>
              <a:t> </a:t>
            </a:r>
            <a:r>
              <a:rPr lang="vi-VN" dirty="0" smtClean="0"/>
              <a:t>se </a:t>
            </a:r>
            <a:r>
              <a:rPr lang="vi-VN" dirty="0"/>
              <a:t>nalaze stvari i što se od njih očekuje u određenoj situaciji te da se </a:t>
            </a:r>
            <a:r>
              <a:rPr lang="vi-VN" dirty="0" smtClean="0"/>
              <a:t>mogu</a:t>
            </a:r>
            <a:r>
              <a:rPr lang="hr-HR" dirty="0" smtClean="0"/>
              <a:t> </a:t>
            </a:r>
            <a:r>
              <a:rPr lang="vi-VN" dirty="0" smtClean="0"/>
              <a:t>unaprijed </a:t>
            </a:r>
            <a:r>
              <a:rPr lang="vi-VN" dirty="0"/>
              <a:t>pripremiti za ono što slijedi</a:t>
            </a:r>
            <a:r>
              <a:rPr lang="vi-VN" dirty="0" smtClean="0"/>
              <a:t>.</a:t>
            </a:r>
            <a:endParaRPr lang="hr-HR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dirty="0" smtClean="0"/>
              <a:t>Zadatke </a:t>
            </a:r>
            <a:r>
              <a:rPr lang="vi-VN" dirty="0"/>
              <a:t>je potrebno mijenjati kako bi se </a:t>
            </a:r>
            <a:r>
              <a:rPr lang="vi-VN" dirty="0" smtClean="0"/>
              <a:t>spriječila</a:t>
            </a:r>
            <a:r>
              <a:rPr lang="hr-HR" dirty="0" smtClean="0"/>
              <a:t> </a:t>
            </a:r>
            <a:r>
              <a:rPr lang="vi-VN" dirty="0" smtClean="0"/>
              <a:t>dosada</a:t>
            </a:r>
            <a:r>
              <a:rPr lang="vi-VN" dirty="0"/>
              <a:t>, a izmjenjivanjem aktivnosti smanjila anksioznost te, po </a:t>
            </a:r>
            <a:r>
              <a:rPr lang="vi-VN" dirty="0" smtClean="0"/>
              <a:t>mogućnosti,</a:t>
            </a:r>
            <a:r>
              <a:rPr lang="hr-HR" dirty="0" smtClean="0"/>
              <a:t> </a:t>
            </a:r>
            <a:r>
              <a:rPr lang="vi-VN" dirty="0" smtClean="0"/>
              <a:t>spriječila </a:t>
            </a:r>
            <a:r>
              <a:rPr lang="vi-VN" dirty="0"/>
              <a:t>određena neprimjerena </a:t>
            </a:r>
            <a:r>
              <a:rPr lang="vi-VN" dirty="0" smtClean="0"/>
              <a:t>ponašanja.</a:t>
            </a:r>
            <a:endParaRPr lang="hr-HR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dirty="0" smtClean="0"/>
              <a:t>Npr</a:t>
            </a:r>
            <a:r>
              <a:rPr lang="hr-HR" dirty="0" smtClean="0"/>
              <a:t>.</a:t>
            </a:r>
            <a:r>
              <a:rPr lang="vi-VN" dirty="0" smtClean="0"/>
              <a:t>, </a:t>
            </a:r>
            <a:r>
              <a:rPr lang="vi-VN" dirty="0"/>
              <a:t>valja </a:t>
            </a:r>
            <a:r>
              <a:rPr lang="vi-VN" dirty="0" smtClean="0"/>
              <a:t>izmjenjivati</a:t>
            </a:r>
            <a:r>
              <a:rPr lang="hr-HR" dirty="0" smtClean="0"/>
              <a:t> </a:t>
            </a:r>
            <a:r>
              <a:rPr lang="vi-VN" dirty="0" smtClean="0"/>
              <a:t>poznate </a:t>
            </a:r>
            <a:r>
              <a:rPr lang="vi-VN" dirty="0"/>
              <a:t>doživljaje uspješnosti s manje omiljenim </a:t>
            </a:r>
            <a:r>
              <a:rPr lang="vi-VN" dirty="0" smtClean="0"/>
              <a:t>aktivnostima.</a:t>
            </a:r>
            <a:endParaRPr lang="hr-HR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P</a:t>
            </a:r>
            <a:r>
              <a:rPr lang="vi-VN" dirty="0" smtClean="0"/>
              <a:t>omoći </a:t>
            </a:r>
            <a:r>
              <a:rPr lang="vi-VN" dirty="0"/>
              <a:t>može i uvođenje fizičkih aktivnosti </a:t>
            </a:r>
            <a:r>
              <a:rPr lang="vi-VN" dirty="0" smtClean="0"/>
              <a:t>i</a:t>
            </a:r>
            <a:r>
              <a:rPr lang="hr-HR" dirty="0" smtClean="0"/>
              <a:t> </a:t>
            </a:r>
            <a:r>
              <a:rPr lang="vi-VN" dirty="0" smtClean="0"/>
              <a:t>vježbanja </a:t>
            </a:r>
            <a:r>
              <a:rPr lang="vi-VN" dirty="0"/>
              <a:t>tijekom </a:t>
            </a:r>
            <a:r>
              <a:rPr lang="vi-VN" dirty="0" smtClean="0"/>
              <a:t>dana.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603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232996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620689"/>
            <a:ext cx="9144000" cy="6237312"/>
          </a:xfrm>
        </p:spPr>
        <p:txBody>
          <a:bodyPr>
            <a:normAutofit/>
          </a:bodyPr>
          <a:lstStyle/>
          <a:p>
            <a:pPr marL="342000" indent="-342000">
              <a:spcBef>
                <a:spcPts val="0"/>
              </a:spcBef>
              <a:spcAft>
                <a:spcPts val="0"/>
              </a:spcAft>
            </a:pPr>
            <a:r>
              <a:rPr lang="hr-HR" u="sng" dirty="0"/>
              <a:t>Mogućnosti za druženje s vršnjacima mogu obuhvaćati:</a:t>
            </a:r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sudjelovanje </a:t>
            </a:r>
            <a:r>
              <a:rPr lang="hr-HR" sz="1800" dirty="0"/>
              <a:t>učenika u zajedničkim aktivnostima </a:t>
            </a:r>
            <a:r>
              <a:rPr lang="hr-HR" sz="1800" dirty="0" smtClean="0"/>
              <a:t>učenja</a:t>
            </a:r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endParaRPr lang="hr-HR" sz="1800" dirty="0"/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povezivanje </a:t>
            </a:r>
            <a:r>
              <a:rPr lang="hr-HR" sz="1800" dirty="0"/>
              <a:t>učenika s prijateljima radi šetnje po školskoj zgradi, </a:t>
            </a:r>
            <a:r>
              <a:rPr lang="hr-HR" sz="1800" dirty="0" smtClean="0"/>
              <a:t>na igralištu </a:t>
            </a:r>
            <a:r>
              <a:rPr lang="hr-HR" sz="1800" dirty="0"/>
              <a:t>te tijekom ostalog nestrukturiranog </a:t>
            </a:r>
            <a:r>
              <a:rPr lang="hr-HR" sz="1800" dirty="0" smtClean="0"/>
              <a:t>vremena</a:t>
            </a:r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endParaRPr lang="hr-HR" sz="1800" dirty="0"/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mijenjanje </a:t>
            </a:r>
            <a:r>
              <a:rPr lang="hr-HR" sz="1800" dirty="0"/>
              <a:t>prijatelja vršnjaka tijekom vremena i aktivnosti kako bi </a:t>
            </a:r>
            <a:r>
              <a:rPr lang="hr-HR" sz="1800" dirty="0" smtClean="0"/>
              <a:t>se spriječila </a:t>
            </a:r>
            <a:r>
              <a:rPr lang="hr-HR" sz="1800" dirty="0"/>
              <a:t>ovisnost o jednom </a:t>
            </a:r>
            <a:r>
              <a:rPr lang="hr-HR" sz="1800" dirty="0" smtClean="0"/>
              <a:t>djetetu</a:t>
            </a:r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endParaRPr lang="hr-HR" sz="1800" dirty="0"/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sudjelovanje </a:t>
            </a:r>
            <a:r>
              <a:rPr lang="hr-HR" sz="1800" dirty="0"/>
              <a:t>vršnjaka </a:t>
            </a:r>
            <a:r>
              <a:rPr lang="hr-HR" sz="1800"/>
              <a:t>u </a:t>
            </a:r>
            <a:r>
              <a:rPr lang="hr-HR" sz="1800" smtClean="0"/>
              <a:t>pružanju </a:t>
            </a:r>
            <a:r>
              <a:rPr lang="hr-HR" sz="1800" dirty="0"/>
              <a:t>individualizirane </a:t>
            </a:r>
            <a:r>
              <a:rPr lang="hr-HR" sz="1800" dirty="0" smtClean="0"/>
              <a:t>poduke/instrukcije</a:t>
            </a:r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endParaRPr lang="hr-HR" sz="1800" dirty="0"/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vi-VN" sz="1800" dirty="0" smtClean="0"/>
              <a:t>dogovaranje </a:t>
            </a:r>
            <a:r>
              <a:rPr lang="vi-VN" sz="1800" dirty="0"/>
              <a:t>međugeneracijske vršnjačke podrške /prijatelji u </a:t>
            </a:r>
            <a:r>
              <a:rPr lang="vi-VN" sz="1800" dirty="0" smtClean="0"/>
              <a:t>dogovoru</a:t>
            </a:r>
            <a:r>
              <a:rPr lang="hr-HR" sz="1800" dirty="0" smtClean="0"/>
              <a:t> sa </a:t>
            </a:r>
            <a:r>
              <a:rPr lang="hr-HR" sz="1800" dirty="0"/>
              <a:t>starijim učenikom koji će pomagati učeniku s </a:t>
            </a:r>
            <a:r>
              <a:rPr lang="hr-HR" sz="1800" dirty="0" smtClean="0"/>
              <a:t>autizmom</a:t>
            </a:r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endParaRPr lang="hr-HR" sz="1800" dirty="0"/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vi-VN" sz="1800" dirty="0" smtClean="0"/>
              <a:t>udruživanje </a:t>
            </a:r>
            <a:r>
              <a:rPr lang="vi-VN" sz="1800" dirty="0"/>
              <a:t>učenika pri pohađanju posebnih školskih programa u </a:t>
            </a:r>
            <a:r>
              <a:rPr lang="vi-VN" sz="1800" dirty="0" smtClean="0"/>
              <a:t>udruge</a:t>
            </a:r>
            <a:r>
              <a:rPr lang="hr-HR" sz="1800" dirty="0" smtClean="0"/>
              <a:t> i klubove</a:t>
            </a:r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endParaRPr lang="hr-HR" sz="1800" dirty="0"/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omogućavanje </a:t>
            </a:r>
            <a:r>
              <a:rPr lang="hr-HR" sz="1800" dirty="0"/>
              <a:t>sudjelovanja u aktivnostima poslije škole ili </a:t>
            </a:r>
            <a:r>
              <a:rPr lang="hr-HR" sz="1800" dirty="0" smtClean="0"/>
              <a:t>u izvannastavnim </a:t>
            </a:r>
            <a:r>
              <a:rPr lang="hr-HR" sz="1800" dirty="0"/>
              <a:t>aktivnostima</a:t>
            </a:r>
          </a:p>
        </p:txBody>
      </p:sp>
    </p:spTree>
    <p:extLst>
      <p:ext uri="{BB962C8B-B14F-4D97-AF65-F5344CB8AC3E}">
        <p14:creationId xmlns:p14="http://schemas.microsoft.com/office/powerpoint/2010/main" val="8028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5113" cy="232996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hr-HR" sz="16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u="sng" dirty="0" smtClean="0"/>
              <a:t>P</a:t>
            </a:r>
            <a:r>
              <a:rPr lang="vi-VN" u="sng" dirty="0" smtClean="0"/>
              <a:t>odupiranje </a:t>
            </a:r>
            <a:r>
              <a:rPr lang="vi-VN" u="sng" dirty="0"/>
              <a:t>komuniciranja: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 smtClean="0"/>
              <a:t>Usredotočite </a:t>
            </a:r>
            <a:r>
              <a:rPr lang="vi-VN" sz="1800" dirty="0"/>
              <a:t>se na razvijanje interakcije i komuniciranja u okruženjima </a:t>
            </a:r>
            <a:r>
              <a:rPr lang="vi-VN" sz="1800" dirty="0" smtClean="0"/>
              <a:t>u</a:t>
            </a:r>
            <a:r>
              <a:rPr lang="hr-HR" sz="1800" dirty="0" smtClean="0"/>
              <a:t> </a:t>
            </a:r>
            <a:r>
              <a:rPr lang="vi-VN" sz="1800" dirty="0" smtClean="0"/>
              <a:t>kojima </a:t>
            </a:r>
            <a:r>
              <a:rPr lang="vi-VN" sz="1800" dirty="0"/>
              <a:t>dijete sudjeluje (npr. u razredu, na igralištu, u sportskoj dvorani</a:t>
            </a:r>
            <a:r>
              <a:rPr lang="vi-VN" sz="1800" dirty="0" smtClean="0"/>
              <a:t>).</a:t>
            </a:r>
            <a:endParaRPr lang="hr-HR" sz="1800" dirty="0" smtClean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vi-VN" sz="1800" dirty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 smtClean="0"/>
              <a:t>Koristite </a:t>
            </a:r>
            <a:r>
              <a:rPr lang="hr-HR" sz="1800" dirty="0" smtClean="0"/>
              <a:t>kratke i jednostavne </a:t>
            </a:r>
            <a:r>
              <a:rPr lang="vi-VN" sz="1800" dirty="0" smtClean="0"/>
              <a:t>rečenice </a:t>
            </a:r>
            <a:r>
              <a:rPr lang="vi-VN" sz="1800" dirty="0"/>
              <a:t>kako biste razgovarali s učenikom</a:t>
            </a:r>
            <a:r>
              <a:rPr lang="vi-VN" sz="1800" dirty="0" smtClean="0"/>
              <a:t>.</a:t>
            </a:r>
            <a:endParaRPr lang="hr-HR" sz="1800" dirty="0" smtClean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vi-VN" sz="1800" dirty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 smtClean="0"/>
              <a:t>Koristite </a:t>
            </a:r>
            <a:r>
              <a:rPr lang="vi-VN" sz="1800" dirty="0"/>
              <a:t>rječnik koji je primjeren sposobnosti razumijevanja učenika. </a:t>
            </a:r>
            <a:r>
              <a:rPr lang="vi-VN" sz="1800" dirty="0" smtClean="0"/>
              <a:t>Za</a:t>
            </a:r>
            <a:r>
              <a:rPr lang="hr-HR" sz="1800" dirty="0" smtClean="0"/>
              <a:t> </a:t>
            </a:r>
            <a:r>
              <a:rPr lang="vi-VN" sz="1800" dirty="0" smtClean="0"/>
              <a:t>učenike </a:t>
            </a:r>
            <a:r>
              <a:rPr lang="vi-VN" sz="1800" dirty="0"/>
              <a:t>s </a:t>
            </a:r>
            <a:r>
              <a:rPr lang="vi-VN" sz="1800" dirty="0" smtClean="0"/>
              <a:t>ozbiljnij</a:t>
            </a:r>
            <a:r>
              <a:rPr lang="hr-HR" sz="1800" dirty="0" smtClean="0"/>
              <a:t>i</a:t>
            </a:r>
            <a:r>
              <a:rPr lang="vi-VN" sz="1800" dirty="0" smtClean="0"/>
              <a:t>m komunikacijsk</a:t>
            </a:r>
            <a:r>
              <a:rPr lang="hr-HR" sz="1800" dirty="0" smtClean="0"/>
              <a:t>i</a:t>
            </a:r>
            <a:r>
              <a:rPr lang="vi-VN" sz="1800" dirty="0" smtClean="0"/>
              <a:t>m teškoć</a:t>
            </a:r>
            <a:r>
              <a:rPr lang="hr-HR" sz="1800" dirty="0" smtClean="0"/>
              <a:t>a</a:t>
            </a:r>
            <a:r>
              <a:rPr lang="vi-VN" sz="1800" dirty="0" smtClean="0"/>
              <a:t>m</a:t>
            </a:r>
            <a:r>
              <a:rPr lang="hr-HR" sz="1800" dirty="0" smtClean="0"/>
              <a:t>a</a:t>
            </a:r>
            <a:r>
              <a:rPr lang="vi-VN" sz="1800" dirty="0" smtClean="0"/>
              <a:t> </a:t>
            </a:r>
            <a:r>
              <a:rPr lang="vi-VN" sz="1800" dirty="0"/>
              <a:t>birajte </a:t>
            </a:r>
            <a:r>
              <a:rPr lang="vi-VN" sz="1800" dirty="0" smtClean="0"/>
              <a:t>poznate,</a:t>
            </a:r>
            <a:r>
              <a:rPr lang="hr-HR" sz="1800" dirty="0" smtClean="0"/>
              <a:t> </a:t>
            </a:r>
            <a:r>
              <a:rPr lang="vi-VN" sz="1800" dirty="0" smtClean="0"/>
              <a:t>određene </a:t>
            </a:r>
            <a:r>
              <a:rPr lang="vi-VN" sz="1800" dirty="0"/>
              <a:t>i konkretne riječi, uz njihovo ponavljanje ako je to potrebno</a:t>
            </a:r>
            <a:r>
              <a:rPr lang="vi-VN" sz="1800" dirty="0" smtClean="0"/>
              <a:t>.</a:t>
            </a:r>
            <a:endParaRPr lang="hr-HR" sz="1800" dirty="0" smtClean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vi-VN" sz="1800" dirty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 smtClean="0"/>
              <a:t>Koristite </a:t>
            </a:r>
            <a:r>
              <a:rPr lang="vi-VN" sz="1800" dirty="0"/>
              <a:t>jezik koji je jasan, jednostavan i sažet. Slikovit govor i </a:t>
            </a:r>
            <a:r>
              <a:rPr lang="vi-VN" sz="1800" dirty="0" smtClean="0"/>
              <a:t>ironičnost</a:t>
            </a:r>
            <a:r>
              <a:rPr lang="hr-HR" sz="1800" dirty="0" smtClean="0"/>
              <a:t> </a:t>
            </a:r>
            <a:r>
              <a:rPr lang="vi-VN" sz="1800" dirty="0" smtClean="0"/>
              <a:t>te </a:t>
            </a:r>
            <a:r>
              <a:rPr lang="vi-VN" sz="1800" dirty="0"/>
              <a:t>sarkazam samo će zbuniti učenika s teškoćama u komuniciranju</a:t>
            </a:r>
            <a:r>
              <a:rPr lang="vi-VN" sz="1800" dirty="0" smtClean="0"/>
              <a:t>.</a:t>
            </a:r>
            <a:endParaRPr lang="hr-HR" sz="1800" dirty="0" smtClean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vi-VN" sz="1800" dirty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 smtClean="0"/>
              <a:t>Vodite </a:t>
            </a:r>
            <a:r>
              <a:rPr lang="vi-VN" sz="1800" dirty="0"/>
              <a:t>računa o vremenu koje je učeniku potrebno za </a:t>
            </a:r>
            <a:r>
              <a:rPr lang="vi-VN" sz="1800" dirty="0" smtClean="0"/>
              <a:t>procesiranje</a:t>
            </a:r>
            <a:r>
              <a:rPr lang="hr-HR" sz="1800" dirty="0" smtClean="0"/>
              <a:t> </a:t>
            </a:r>
            <a:r>
              <a:rPr lang="vi-VN" sz="1800" dirty="0" smtClean="0"/>
              <a:t>informacija</a:t>
            </a:r>
            <a:r>
              <a:rPr lang="vi-VN" sz="1800" dirty="0"/>
              <a:t>. Možda će biti potrebno govoriti polaganije ili praviti </a:t>
            </a:r>
            <a:r>
              <a:rPr lang="vi-VN" sz="1800" dirty="0" smtClean="0"/>
              <a:t>pauze</a:t>
            </a:r>
            <a:r>
              <a:rPr lang="hr-HR" sz="1800" dirty="0" smtClean="0"/>
              <a:t> </a:t>
            </a:r>
            <a:r>
              <a:rPr lang="vi-VN" sz="1800" dirty="0" smtClean="0"/>
              <a:t>između </a:t>
            </a:r>
            <a:r>
              <a:rPr lang="vi-VN" sz="1800" dirty="0"/>
              <a:t>riječi. Tempo govora ovisi o sposobnosti svakoga </a:t>
            </a:r>
            <a:r>
              <a:rPr lang="vi-VN" sz="1800" dirty="0" smtClean="0"/>
              <a:t>pojedinog</a:t>
            </a:r>
            <a:r>
              <a:rPr lang="hr-HR" sz="1800" dirty="0" smtClean="0"/>
              <a:t> </a:t>
            </a:r>
            <a:r>
              <a:rPr lang="vi-VN" sz="1800" dirty="0" smtClean="0"/>
              <a:t>učenika</a:t>
            </a:r>
            <a:r>
              <a:rPr lang="vi-VN" sz="1800" dirty="0"/>
              <a:t>.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4286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125113" cy="305004"/>
          </a:xfrm>
        </p:spPr>
        <p:txBody>
          <a:bodyPr/>
          <a:lstStyle/>
          <a:p>
            <a:r>
              <a:rPr lang="hr-HR" sz="2400" b="1" dirty="0" smtClean="0"/>
              <a:t>Strategije promjene ponašanja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9"/>
            <a:ext cx="9144000" cy="6237312"/>
          </a:xfrm>
        </p:spPr>
        <p:txBody>
          <a:bodyPr>
            <a:normAutofit/>
          </a:bodyPr>
          <a:lstStyle/>
          <a:p>
            <a:pPr marL="342000" indent="-342000">
              <a:spcBef>
                <a:spcPts val="0"/>
              </a:spcBef>
              <a:spcAft>
                <a:spcPts val="0"/>
              </a:spcAft>
            </a:pPr>
            <a:r>
              <a:rPr lang="hr-HR" u="sng" dirty="0" smtClean="0"/>
              <a:t>Prilagodbe okruženja:</a:t>
            </a:r>
            <a:endParaRPr lang="hr-HR" u="sng" dirty="0"/>
          </a:p>
          <a:p>
            <a:pPr marL="799200" lvl="3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otklanjanje </a:t>
            </a:r>
            <a:r>
              <a:rPr lang="hr-HR" sz="1800" dirty="0"/>
              <a:t>ometajućih podražaja ili podražaja koji uzrokuju anksioznost</a:t>
            </a:r>
          </a:p>
          <a:p>
            <a:pPr marL="799200" lvl="3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mijenjanje </a:t>
            </a:r>
            <a:r>
              <a:rPr lang="hr-HR" sz="1800" dirty="0"/>
              <a:t>onih karakteristika okruženja koje uzrokuju senzorno preopterećenje učenika</a:t>
            </a:r>
          </a:p>
          <a:p>
            <a:pPr marL="799200" lvl="3" indent="-342000">
              <a:spcBef>
                <a:spcPts val="0"/>
              </a:spcBef>
              <a:spcAft>
                <a:spcPts val="0"/>
              </a:spcAft>
            </a:pPr>
            <a:r>
              <a:rPr lang="vi-VN" sz="1800" dirty="0" smtClean="0"/>
              <a:t>uređivanje </a:t>
            </a:r>
            <a:r>
              <a:rPr lang="vi-VN" sz="1800" dirty="0"/>
              <a:t>učionice radi pojačavanja strukture i smanjivanja mogućnosti za očitovanje </a:t>
            </a:r>
            <a:r>
              <a:rPr lang="vi-VN" sz="1800" dirty="0" smtClean="0"/>
              <a:t>neželjenog</a:t>
            </a:r>
            <a:r>
              <a:rPr lang="hr-HR" sz="1800" dirty="0" smtClean="0"/>
              <a:t> ponašanja</a:t>
            </a:r>
            <a:endParaRPr lang="hr-HR" sz="1800" dirty="0"/>
          </a:p>
          <a:p>
            <a:pPr marL="799200" lvl="3" indent="-342000">
              <a:spcBef>
                <a:spcPts val="0"/>
              </a:spcBef>
              <a:spcAft>
                <a:spcPts val="0"/>
              </a:spcAft>
            </a:pPr>
            <a:r>
              <a:rPr lang="vi-VN" sz="1800" dirty="0" smtClean="0"/>
              <a:t>predviđanje </a:t>
            </a:r>
            <a:r>
              <a:rPr lang="vi-VN" sz="1800" dirty="0"/>
              <a:t>mjesta na koje se učenik može povući radi opuštanja i smirivanja</a:t>
            </a:r>
          </a:p>
          <a:p>
            <a:pPr marL="799200" lvl="3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uvijek </a:t>
            </a:r>
            <a:r>
              <a:rPr lang="hr-HR" sz="1800" dirty="0"/>
              <a:t>kada je to moguće primjenjujte proaktivne obrazovne </a:t>
            </a:r>
            <a:r>
              <a:rPr lang="hr-HR" sz="1800" dirty="0" smtClean="0"/>
              <a:t>pristupe</a:t>
            </a:r>
          </a:p>
        </p:txBody>
      </p:sp>
    </p:spTree>
    <p:extLst>
      <p:ext uri="{BB962C8B-B14F-4D97-AF65-F5344CB8AC3E}">
        <p14:creationId xmlns:p14="http://schemas.microsoft.com/office/powerpoint/2010/main" val="369388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endParaRPr lang="hr-H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3"/>
            <a:ext cx="9144000" cy="60212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vi-VN" dirty="0" smtClean="0"/>
              <a:t>Svakodnevni </a:t>
            </a:r>
            <a:r>
              <a:rPr lang="vi-VN" dirty="0"/>
              <a:t>program i poduka </a:t>
            </a:r>
            <a:r>
              <a:rPr lang="vi-VN" dirty="0" smtClean="0"/>
              <a:t>učenika</a:t>
            </a:r>
            <a:r>
              <a:rPr lang="hr-HR" dirty="0" smtClean="0"/>
              <a:t> trebaju se </a:t>
            </a:r>
            <a:r>
              <a:rPr lang="vi-VN" dirty="0" smtClean="0"/>
              <a:t>više usredotoč</a:t>
            </a:r>
            <a:r>
              <a:rPr lang="hr-HR" dirty="0" smtClean="0"/>
              <a:t>iti</a:t>
            </a:r>
            <a:r>
              <a:rPr lang="vi-VN" dirty="0" smtClean="0"/>
              <a:t> </a:t>
            </a:r>
            <a:r>
              <a:rPr lang="vi-VN" dirty="0"/>
              <a:t>na razvijanje funkcionalnih obrazovnih vještina i poduku </a:t>
            </a:r>
            <a:r>
              <a:rPr lang="vi-VN" dirty="0" smtClean="0"/>
              <a:t>u</a:t>
            </a:r>
            <a:r>
              <a:rPr lang="hr-HR" dirty="0" smtClean="0"/>
              <a:t> </a:t>
            </a:r>
            <a:r>
              <a:rPr lang="vi-VN" dirty="0" smtClean="0"/>
              <a:t>čijoj </a:t>
            </a:r>
            <a:r>
              <a:rPr lang="vi-VN" dirty="0"/>
              <a:t>je osnovi društvena zajednica</a:t>
            </a:r>
            <a:r>
              <a:rPr lang="vi-VN" dirty="0" smtClean="0"/>
              <a:t>.</a:t>
            </a:r>
            <a:endParaRPr lang="hr-HR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vi-VN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vi-VN" dirty="0"/>
              <a:t>Domet očekivanja ovisi o sposobnostima i potrebama </a:t>
            </a:r>
            <a:r>
              <a:rPr lang="vi-VN" dirty="0" smtClean="0"/>
              <a:t>učenika.</a:t>
            </a:r>
            <a:endParaRPr lang="hr-HR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dirty="0" smtClean="0"/>
              <a:t>Npr.</a:t>
            </a:r>
            <a:r>
              <a:rPr lang="vi-VN" dirty="0" smtClean="0"/>
              <a:t>,</a:t>
            </a:r>
            <a:r>
              <a:rPr lang="hr-HR" dirty="0" smtClean="0"/>
              <a:t> </a:t>
            </a:r>
            <a:r>
              <a:rPr lang="vi-VN" dirty="0" smtClean="0"/>
              <a:t>neki </a:t>
            </a:r>
            <a:r>
              <a:rPr lang="vi-VN" dirty="0"/>
              <a:t>učenici s autizmom mogu planirati odlazak na daljnje školovanje </a:t>
            </a:r>
            <a:r>
              <a:rPr lang="vi-VN" dirty="0" smtClean="0"/>
              <a:t>ili</a:t>
            </a:r>
            <a:r>
              <a:rPr lang="hr-HR" dirty="0" smtClean="0"/>
              <a:t> </a:t>
            </a:r>
            <a:r>
              <a:rPr lang="vi-VN" dirty="0" smtClean="0"/>
              <a:t>osposobljavanje </a:t>
            </a:r>
            <a:r>
              <a:rPr lang="vi-VN" dirty="0"/>
              <a:t>koje slijedi nakon završene srednje </a:t>
            </a:r>
            <a:r>
              <a:rPr lang="vi-VN" dirty="0" smtClean="0"/>
              <a:t>škole.</a:t>
            </a:r>
            <a:endParaRPr lang="hr-HR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vi-VN" dirty="0" smtClean="0"/>
              <a:t>Prema tome, </a:t>
            </a:r>
            <a:r>
              <a:rPr lang="vi-VN" dirty="0"/>
              <a:t>težište će biti na </a:t>
            </a:r>
            <a:r>
              <a:rPr lang="vi-VN" dirty="0" smtClean="0"/>
              <a:t>obrazovnoj</a:t>
            </a:r>
            <a:r>
              <a:rPr lang="hr-HR" dirty="0" smtClean="0"/>
              <a:t> </a:t>
            </a:r>
            <a:r>
              <a:rPr lang="vi-VN" dirty="0" smtClean="0"/>
              <a:t>pripremi </a:t>
            </a:r>
            <a:r>
              <a:rPr lang="vi-VN" dirty="0"/>
              <a:t>učenika. Za ostale učenike program se može usredotočiti na </a:t>
            </a:r>
            <a:r>
              <a:rPr lang="vi-VN" dirty="0" smtClean="0"/>
              <a:t>stjecanje</a:t>
            </a:r>
            <a:r>
              <a:rPr lang="hr-HR" dirty="0" smtClean="0"/>
              <a:t> </a:t>
            </a:r>
            <a:r>
              <a:rPr lang="vi-VN" dirty="0" smtClean="0"/>
              <a:t>radnog </a:t>
            </a:r>
            <a:r>
              <a:rPr lang="vi-VN" dirty="0"/>
              <a:t>iskustva, osposobljavanje za život u društvenoj zajednici i samopomoć.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24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125113" cy="924475"/>
          </a:xfrm>
        </p:spPr>
        <p:txBody>
          <a:bodyPr/>
          <a:lstStyle/>
          <a:p>
            <a:r>
              <a:rPr lang="hr-HR" sz="2800" b="1" dirty="0" smtClean="0"/>
              <a:t>Literatura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23" y="692696"/>
            <a:ext cx="9144000" cy="5733257"/>
          </a:xfrm>
        </p:spPr>
        <p:txBody>
          <a:bodyPr/>
          <a:lstStyle/>
          <a:p>
            <a:r>
              <a:rPr lang="hr-HR" dirty="0"/>
              <a:t>Agencija za odgoj i obrazovanje – Poučavanje učenika s autizmom (</a:t>
            </a:r>
            <a:r>
              <a:rPr lang="hr-HR" dirty="0">
                <a:hlinkClick r:id="rId3"/>
              </a:rPr>
              <a:t>www.azoo.hr</a:t>
            </a:r>
            <a:r>
              <a:rPr lang="hr-HR" dirty="0" smtClean="0"/>
              <a:t>)</a:t>
            </a:r>
          </a:p>
          <a:p>
            <a:endParaRPr lang="hr-HR" dirty="0"/>
          </a:p>
          <a:p>
            <a:r>
              <a:rPr lang="hr-HR" dirty="0" smtClean="0"/>
              <a:t>Udruga za pomoć djeci s poteškoćama u razvoju i poticanje harmoničnog razvoja djece i mladih (</a:t>
            </a:r>
            <a:r>
              <a:rPr lang="hr-HR" dirty="0" smtClean="0">
                <a:hlinkClick r:id="rId4"/>
              </a:rPr>
              <a:t>www.dira.hr</a:t>
            </a:r>
            <a:r>
              <a:rPr lang="hr-HR" dirty="0" smtClean="0"/>
              <a:t>)</a:t>
            </a:r>
          </a:p>
          <a:p>
            <a:endParaRPr lang="hr-HR" dirty="0" smtClean="0"/>
          </a:p>
          <a:p>
            <a:r>
              <a:rPr lang="hr-HR" dirty="0" smtClean="0"/>
              <a:t>Autizam-stručno-popularni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portal (</a:t>
            </a:r>
            <a:r>
              <a:rPr lang="hr-HR" dirty="0" smtClean="0">
                <a:hlinkClick r:id="rId5"/>
              </a:rPr>
              <a:t>www.autizam.org</a:t>
            </a:r>
            <a:r>
              <a:rPr lang="hr-HR" dirty="0" smtClean="0"/>
              <a:t>)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Udruga za autizam Zagreb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(</a:t>
            </a:r>
            <a:r>
              <a:rPr lang="hr-HR" dirty="0" smtClean="0">
                <a:hlinkClick r:id="rId6"/>
              </a:rPr>
              <a:t>www.autizam-zagreb.com</a:t>
            </a:r>
            <a:r>
              <a:rPr lang="hr-HR" dirty="0" smtClean="0"/>
              <a:t>)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44" y="3284984"/>
            <a:ext cx="5004048" cy="329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0"/>
            <a:ext cx="7125113" cy="924475"/>
          </a:xfrm>
        </p:spPr>
        <p:txBody>
          <a:bodyPr/>
          <a:lstStyle/>
          <a:p>
            <a:pPr marL="0" indent="0" algn="ctr"/>
            <a:r>
              <a:rPr lang="hr-HR" b="1" dirty="0"/>
              <a:t>Hvala na pažnji</a:t>
            </a:r>
            <a:r>
              <a:rPr lang="hr-HR" b="1" dirty="0" smtClean="0"/>
              <a:t>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608" y="1556792"/>
            <a:ext cx="7125112" cy="4051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04324"/>
            <a:ext cx="7586851" cy="605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125113" cy="924475"/>
          </a:xfrm>
        </p:spPr>
        <p:txBody>
          <a:bodyPr/>
          <a:lstStyle/>
          <a:p>
            <a:r>
              <a:rPr lang="hr-HR" sz="2400" b="1" dirty="0"/>
              <a:t>Ponavljajuće </a:t>
            </a:r>
            <a:r>
              <a:rPr lang="hr-HR" sz="2400" b="1" dirty="0" smtClean="0"/>
              <a:t>ponašanje</a:t>
            </a:r>
            <a:endParaRPr lang="hr-HR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196753"/>
            <a:ext cx="9144000" cy="5661248"/>
          </a:xfrm>
        </p:spPr>
        <p:txBody>
          <a:bodyPr>
            <a:normAutofit/>
          </a:bodyPr>
          <a:lstStyle/>
          <a:p>
            <a:pPr marL="342000" indent="-342000">
              <a:spcBef>
                <a:spcPts val="0"/>
              </a:spcBef>
              <a:spcAft>
                <a:spcPts val="0"/>
              </a:spcAft>
            </a:pPr>
            <a:r>
              <a:rPr lang="hr-HR" u="sng" dirty="0" smtClean="0"/>
              <a:t>O</a:t>
            </a:r>
            <a:r>
              <a:rPr lang="vi-VN" u="sng" dirty="0" smtClean="0"/>
              <a:t>sobe </a:t>
            </a:r>
            <a:r>
              <a:rPr lang="vi-VN" u="sng" dirty="0"/>
              <a:t>s autizmom pokazuju različite oblike ponavljajućeg </a:t>
            </a:r>
            <a:r>
              <a:rPr lang="vi-VN" u="sng" dirty="0" smtClean="0"/>
              <a:t>(repetitivnog</a:t>
            </a:r>
            <a:r>
              <a:rPr lang="vi-VN" u="sng" dirty="0"/>
              <a:t>) i ograničavajućeg </a:t>
            </a:r>
            <a:r>
              <a:rPr lang="vi-VN" u="sng" dirty="0" smtClean="0"/>
              <a:t>ponašanja</a:t>
            </a:r>
            <a:r>
              <a:rPr lang="hr-HR" u="sng" dirty="0" smtClean="0"/>
              <a:t>:</a:t>
            </a:r>
          </a:p>
          <a:p>
            <a:pPr marL="342000" indent="-342000">
              <a:spcBef>
                <a:spcPts val="0"/>
              </a:spcBef>
              <a:spcAft>
                <a:spcPts val="0"/>
              </a:spcAft>
            </a:pPr>
            <a:endParaRPr lang="vi-VN" dirty="0"/>
          </a:p>
          <a:p>
            <a:pPr marL="342000" lvl="2" indent="-342000">
              <a:spcBef>
                <a:spcPts val="0"/>
              </a:spcBef>
              <a:spcAft>
                <a:spcPts val="0"/>
              </a:spcAft>
            </a:pPr>
            <a:r>
              <a:rPr lang="vi-VN" sz="1800" u="sng" dirty="0" smtClean="0"/>
              <a:t>Stereotipija</a:t>
            </a:r>
            <a:r>
              <a:rPr lang="vi-VN" sz="1800" dirty="0" smtClean="0"/>
              <a:t> </a:t>
            </a:r>
            <a:r>
              <a:rPr lang="vi-VN" sz="1800" dirty="0"/>
              <a:t>- kretnje bez svrhe poput lupkanja rukama, vrtnja glavom, ljuljanje tijelom </a:t>
            </a:r>
            <a:r>
              <a:rPr lang="hr-HR" sz="1800" dirty="0" smtClean="0"/>
              <a:t>i sl.</a:t>
            </a:r>
          </a:p>
          <a:p>
            <a:pPr marL="342000" lvl="2" indent="-342000">
              <a:spcBef>
                <a:spcPts val="0"/>
              </a:spcBef>
              <a:spcAft>
                <a:spcPts val="0"/>
              </a:spcAft>
            </a:pPr>
            <a:endParaRPr lang="hr-HR" sz="1800" dirty="0" smtClean="0"/>
          </a:p>
          <a:p>
            <a:pPr marL="342000" lvl="2" indent="-342000">
              <a:spcBef>
                <a:spcPts val="0"/>
              </a:spcBef>
              <a:spcAft>
                <a:spcPts val="0"/>
              </a:spcAft>
            </a:pPr>
            <a:r>
              <a:rPr lang="vi-VN" sz="1800" u="sng" dirty="0" smtClean="0"/>
              <a:t>Kompulzivno </a:t>
            </a:r>
            <a:r>
              <a:rPr lang="vi-VN" sz="1800" u="sng" dirty="0"/>
              <a:t>ponašanje </a:t>
            </a:r>
            <a:r>
              <a:rPr lang="vi-VN" sz="1800" dirty="0"/>
              <a:t>- se odvija namjerno i po pravilima, to je slaganje objekata u određenom </a:t>
            </a:r>
            <a:r>
              <a:rPr lang="vi-VN" sz="1800" dirty="0" smtClean="0"/>
              <a:t>redu</a:t>
            </a:r>
            <a:r>
              <a:rPr lang="hr-HR" sz="1800" dirty="0" smtClean="0"/>
              <a:t> i sl.</a:t>
            </a:r>
          </a:p>
          <a:p>
            <a:pPr marL="342000" lvl="2" indent="-342000">
              <a:spcBef>
                <a:spcPts val="0"/>
              </a:spcBef>
              <a:spcAft>
                <a:spcPts val="0"/>
              </a:spcAft>
            </a:pPr>
            <a:endParaRPr lang="vi-VN" sz="1800" dirty="0"/>
          </a:p>
          <a:p>
            <a:pPr marL="342000" lvl="2" indent="-342000">
              <a:spcBef>
                <a:spcPts val="0"/>
              </a:spcBef>
              <a:spcAft>
                <a:spcPts val="0"/>
              </a:spcAft>
            </a:pPr>
            <a:r>
              <a:rPr lang="vi-VN" sz="1800" u="sng" dirty="0" smtClean="0"/>
              <a:t>Jednolikost</a:t>
            </a:r>
            <a:r>
              <a:rPr lang="vi-VN" sz="1800" dirty="0" smtClean="0"/>
              <a:t> </a:t>
            </a:r>
            <a:r>
              <a:rPr lang="vi-VN" sz="1800" dirty="0"/>
              <a:t>- otpor prema promjeni, na primjer odbijanje premještanja pokućstva ili dijete odbija da ga se prekine u određenoj radnji</a:t>
            </a:r>
            <a:r>
              <a:rPr lang="vi-VN" sz="1800" dirty="0" smtClean="0"/>
              <a:t>.</a:t>
            </a:r>
            <a:endParaRPr lang="hr-HR" sz="1800" dirty="0" smtClean="0"/>
          </a:p>
          <a:p>
            <a:pPr marL="342000" lvl="2" indent="-342000">
              <a:spcBef>
                <a:spcPts val="0"/>
              </a:spcBef>
              <a:spcAft>
                <a:spcPts val="0"/>
              </a:spcAft>
            </a:pPr>
            <a:endParaRPr lang="vi-VN" sz="1800" dirty="0"/>
          </a:p>
          <a:p>
            <a:pPr marL="342000" lvl="2" indent="-342000">
              <a:spcBef>
                <a:spcPts val="0"/>
              </a:spcBef>
              <a:spcAft>
                <a:spcPts val="0"/>
              </a:spcAft>
            </a:pPr>
            <a:r>
              <a:rPr lang="vi-VN" sz="1800" u="sng" dirty="0" smtClean="0"/>
              <a:t>Ritualno </a:t>
            </a:r>
            <a:r>
              <a:rPr lang="vi-VN" sz="1800" u="sng" dirty="0"/>
              <a:t>ponašanje </a:t>
            </a:r>
            <a:r>
              <a:rPr lang="vi-VN" sz="1800" dirty="0"/>
              <a:t>- predstavlja izvođenje dnevnih aktivnosti uvijek istim redom, rutina, poput ne mijenjanja jelovnika </a:t>
            </a:r>
            <a:r>
              <a:rPr lang="vi-VN" sz="1800" dirty="0" smtClean="0"/>
              <a:t>ili</a:t>
            </a:r>
            <a:r>
              <a:rPr lang="hr-HR" sz="1800" dirty="0" smtClean="0"/>
              <a:t> </a:t>
            </a:r>
            <a:r>
              <a:rPr lang="vi-VN" sz="1800" dirty="0" smtClean="0"/>
              <a:t>red</a:t>
            </a:r>
            <a:r>
              <a:rPr lang="hr-HR" sz="1800" dirty="0" smtClean="0"/>
              <a:t>oslijeda </a:t>
            </a:r>
            <a:r>
              <a:rPr lang="vi-VN" sz="1800" dirty="0" smtClean="0"/>
              <a:t>oblačenja.</a:t>
            </a:r>
            <a:endParaRPr lang="hr-HR" sz="1800" dirty="0" smtClean="0"/>
          </a:p>
          <a:p>
            <a:pPr marL="342000" lvl="2" indent="-342000">
              <a:spcBef>
                <a:spcPts val="0"/>
              </a:spcBef>
              <a:spcAft>
                <a:spcPts val="0"/>
              </a:spcAft>
            </a:pPr>
            <a:endParaRPr lang="vi-VN" sz="1800" dirty="0"/>
          </a:p>
          <a:p>
            <a:pPr marL="342000" lvl="2" indent="-342000">
              <a:spcBef>
                <a:spcPts val="0"/>
              </a:spcBef>
              <a:spcAft>
                <a:spcPts val="0"/>
              </a:spcAft>
            </a:pPr>
            <a:r>
              <a:rPr lang="vi-VN" sz="1800" u="sng" dirty="0" smtClean="0"/>
              <a:t>Ograničeno </a:t>
            </a:r>
            <a:r>
              <a:rPr lang="vi-VN" sz="1800" u="sng" dirty="0"/>
              <a:t>ponašanje </a:t>
            </a:r>
            <a:r>
              <a:rPr lang="vi-VN" sz="1800" dirty="0" smtClean="0"/>
              <a:t>– </a:t>
            </a:r>
            <a:r>
              <a:rPr lang="hr-HR" sz="1800" dirty="0" smtClean="0"/>
              <a:t>ograničeno </a:t>
            </a:r>
            <a:r>
              <a:rPr lang="vi-VN" sz="1800" dirty="0" smtClean="0"/>
              <a:t>fokusom</a:t>
            </a:r>
            <a:r>
              <a:rPr lang="vi-VN" sz="1800" dirty="0"/>
              <a:t>, interesom ili aktivnošću, poput prevelike zaokupljenosti </a:t>
            </a:r>
            <a:r>
              <a:rPr lang="vi-VN" sz="1800" dirty="0" smtClean="0"/>
              <a:t>s jedno</a:t>
            </a:r>
            <a:r>
              <a:rPr lang="hr-HR" sz="1800" dirty="0" smtClean="0"/>
              <a:t>m</a:t>
            </a:r>
            <a:r>
              <a:rPr lang="vi-VN" sz="1800" dirty="0" smtClean="0"/>
              <a:t> igračkom</a:t>
            </a:r>
            <a:r>
              <a:rPr lang="hr-HR" sz="1800" dirty="0" smtClean="0"/>
              <a:t>.</a:t>
            </a:r>
          </a:p>
          <a:p>
            <a:pPr marL="342000" lvl="2" indent="-342000">
              <a:spcBef>
                <a:spcPts val="0"/>
              </a:spcBef>
              <a:spcAft>
                <a:spcPts val="0"/>
              </a:spcAft>
            </a:pPr>
            <a:endParaRPr lang="vi-VN" sz="1800" dirty="0"/>
          </a:p>
          <a:p>
            <a:pPr marL="342000" lvl="2" indent="-342000">
              <a:spcBef>
                <a:spcPts val="0"/>
              </a:spcBef>
              <a:spcAft>
                <a:spcPts val="0"/>
              </a:spcAft>
            </a:pPr>
            <a:r>
              <a:rPr lang="vi-VN" sz="1800" u="sng" dirty="0" smtClean="0"/>
              <a:t>Autoagresija</a:t>
            </a:r>
            <a:r>
              <a:rPr lang="vi-VN" sz="1800" dirty="0" smtClean="0"/>
              <a:t> </a:t>
            </a:r>
            <a:r>
              <a:rPr lang="vi-VN" sz="1800" dirty="0"/>
              <a:t>- uključuje pokrete koji mogu ozlijediti osobu. </a:t>
            </a:r>
            <a:r>
              <a:rPr lang="hr-HR" sz="1800" dirty="0" smtClean="0"/>
              <a:t>O</a:t>
            </a:r>
            <a:r>
              <a:rPr lang="vi-VN" sz="1800" dirty="0" smtClean="0"/>
              <a:t>tprilike </a:t>
            </a:r>
            <a:r>
              <a:rPr lang="vi-VN" sz="1800" dirty="0"/>
              <a:t>30% osoba s ASD-om u nekim trenucima pribjegne </a:t>
            </a:r>
            <a:r>
              <a:rPr lang="vi-VN" sz="1800" dirty="0" smtClean="0"/>
              <a:t>autoagresiji</a:t>
            </a:r>
            <a:r>
              <a:rPr lang="hr-HR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060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9442" y="232379"/>
            <a:ext cx="7125113" cy="88979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590" y="476672"/>
            <a:ext cx="9144000" cy="6381328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hr-HR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Spektar poremećaja može varirati od blagih do teških </a:t>
            </a:r>
            <a:r>
              <a:rPr lang="hr-HR" dirty="0" smtClean="0"/>
              <a:t>stupnjeva.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dirty="0" smtClean="0"/>
              <a:t>Na </a:t>
            </a:r>
            <a:r>
              <a:rPr lang="hr-HR" dirty="0"/>
              <a:t>jednom kraju spektra djeca mogu biti vrlo teško pogođena, dok se na drugom kraju njihove poteškoće čine puno manje upadljivima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9704"/>
            <a:ext cx="8784976" cy="447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5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305004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268761"/>
            <a:ext cx="9144000" cy="558924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hr-HR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Mnoga djeca s dijagnosticiranim autizmom imaju određen stupanj teškoća u učenju. Stoga je vrlo teško procijeniti inteligenciju djeteta koje ima takvu vrstu poteškoće socijalne komunikacije.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5045"/>
            <a:ext cx="8680868" cy="382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8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22028"/>
            <a:ext cx="7125113" cy="526651"/>
          </a:xfrm>
        </p:spPr>
        <p:txBody>
          <a:bodyPr/>
          <a:lstStyle/>
          <a:p>
            <a:r>
              <a:rPr lang="hr-HR" sz="2400" b="1" dirty="0" smtClean="0"/>
              <a:t>Obilježja autizma</a:t>
            </a:r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1"/>
          </a:xfrm>
        </p:spPr>
        <p:txBody>
          <a:bodyPr>
            <a:noAutofit/>
          </a:bodyPr>
          <a:lstStyle/>
          <a:p>
            <a:pPr marL="342000" indent="-342000">
              <a:spcBef>
                <a:spcPts val="0"/>
              </a:spcBef>
              <a:spcAft>
                <a:spcPts val="0"/>
              </a:spcAft>
            </a:pPr>
            <a:r>
              <a:rPr lang="hr-HR" b="1" dirty="0"/>
              <a:t>Komunikacija</a:t>
            </a:r>
            <a:endParaRPr lang="hr-HR" dirty="0"/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zakašnjeli jezično-govorni razvoj, </a:t>
            </a:r>
            <a:r>
              <a:rPr lang="hr-HR" sz="1800" dirty="0"/>
              <a:t>manjkav govor ili njegov potpuni izostanak</a:t>
            </a:r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nemogućnost </a:t>
            </a:r>
            <a:r>
              <a:rPr lang="hr-HR" sz="1800" dirty="0"/>
              <a:t>započinjanja ili održavanja komunikacije</a:t>
            </a:r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dodirivanje </a:t>
            </a:r>
            <a:r>
              <a:rPr lang="hr-HR" sz="1800" dirty="0"/>
              <a:t>rukom ili vođenje umjesto verbalnog zahtjeva</a:t>
            </a:r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ponavljanje </a:t>
            </a:r>
            <a:r>
              <a:rPr lang="hr-HR" sz="1800" dirty="0"/>
              <a:t>riječi, obrnuti izgovor ili korištenje besmislene rime</a:t>
            </a:r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govor </a:t>
            </a:r>
            <a:r>
              <a:rPr lang="hr-HR" sz="1800" dirty="0"/>
              <a:t>u drugom ili trećem licu, oslovljavaju se vlastitim imenom ili zamjenicom u drugom ili trećem </a:t>
            </a:r>
            <a:r>
              <a:rPr lang="hr-HR" sz="1800" dirty="0" smtClean="0"/>
              <a:t>licu (</a:t>
            </a:r>
            <a:r>
              <a:rPr lang="hr-HR" sz="1800" dirty="0"/>
              <a:t>npr. </a:t>
            </a:r>
            <a:r>
              <a:rPr lang="hr-HR" sz="1800" dirty="0" smtClean="0"/>
              <a:t>Hoćeš soka? </a:t>
            </a:r>
            <a:r>
              <a:rPr lang="hr-HR" sz="1800" dirty="0"/>
              <a:t>ili </a:t>
            </a:r>
            <a:r>
              <a:rPr lang="hr-HR" sz="1800" dirty="0" smtClean="0"/>
              <a:t>Dora hoće!)</a:t>
            </a:r>
            <a:endParaRPr lang="hr-HR" sz="1800" dirty="0"/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dijete </a:t>
            </a:r>
            <a:r>
              <a:rPr lang="hr-HR" sz="1800" dirty="0"/>
              <a:t>se često ponaša kao da je gluho, kao da ne čuje, ne reagira i ne obazire se na pozive</a:t>
            </a:r>
          </a:p>
          <a:p>
            <a:pPr marL="342000" indent="-34200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 </a:t>
            </a:r>
          </a:p>
          <a:p>
            <a:pPr marL="342000" indent="-342000">
              <a:spcBef>
                <a:spcPts val="0"/>
              </a:spcBef>
              <a:spcAft>
                <a:spcPts val="0"/>
              </a:spcAft>
            </a:pPr>
            <a:r>
              <a:rPr lang="hr-HR" b="1" dirty="0"/>
              <a:t>Ponašanje</a:t>
            </a:r>
            <a:endParaRPr lang="hr-HR" dirty="0"/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povučenost </a:t>
            </a:r>
            <a:r>
              <a:rPr lang="hr-HR" sz="1800" dirty="0"/>
              <a:t>u sebe </a:t>
            </a:r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promjene ponašanja (</a:t>
            </a:r>
            <a:r>
              <a:rPr lang="hr-HR" sz="1800" dirty="0"/>
              <a:t>neprimjereno smijanje ili ispadi bez vidljivog razloga)</a:t>
            </a:r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poremećaji </a:t>
            </a:r>
            <a:r>
              <a:rPr lang="hr-HR" sz="1800" dirty="0"/>
              <a:t>spavanja i hranjenja te pretjerani nemir ili mirnoća</a:t>
            </a:r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učestalo ponavljanje nekih pokreta</a:t>
            </a:r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opsesivno-</a:t>
            </a:r>
            <a:r>
              <a:rPr lang="hr-HR" sz="1800" dirty="0" err="1" smtClean="0"/>
              <a:t>kompulzivno</a:t>
            </a:r>
            <a:r>
              <a:rPr lang="hr-HR" sz="1800" dirty="0" smtClean="0"/>
              <a:t> </a:t>
            </a:r>
            <a:r>
              <a:rPr lang="hr-HR" sz="1800" dirty="0"/>
              <a:t>ponašanje, npr. r</a:t>
            </a:r>
            <a:r>
              <a:rPr lang="hr-HR" sz="1800" dirty="0" smtClean="0"/>
              <a:t>edanje stvari</a:t>
            </a:r>
            <a:endParaRPr lang="hr-HR" sz="1800" dirty="0"/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inzistiranje </a:t>
            </a:r>
            <a:r>
              <a:rPr lang="hr-HR" sz="1800" dirty="0"/>
              <a:t>na rutini i ne mijenjanje ničega u okolini</a:t>
            </a:r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moguće </a:t>
            </a:r>
            <a:r>
              <a:rPr lang="hr-HR" sz="1800" dirty="0"/>
              <a:t>nanošenje ozljeda samome sebi ili agresivno ponašanje prema </a:t>
            </a:r>
            <a:r>
              <a:rPr lang="hr-HR" sz="1800" dirty="0" smtClean="0"/>
              <a:t>drugima (</a:t>
            </a:r>
            <a:r>
              <a:rPr lang="hr-HR" sz="1800" dirty="0"/>
              <a:t>kada se ugrizu kao da ne osjećaju bol</a:t>
            </a:r>
            <a:r>
              <a:rPr lang="hr-HR" sz="1800" dirty="0" smtClean="0"/>
              <a:t>)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372304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125113" cy="144016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Autofit/>
          </a:bodyPr>
          <a:lstStyle/>
          <a:p>
            <a:pPr marL="342000" indent="-342000">
              <a:spcBef>
                <a:spcPts val="0"/>
              </a:spcBef>
              <a:spcAft>
                <a:spcPts val="0"/>
              </a:spcAft>
            </a:pPr>
            <a:r>
              <a:rPr lang="hr-HR" b="1" dirty="0" smtClean="0"/>
              <a:t>Društvena </a:t>
            </a:r>
            <a:r>
              <a:rPr lang="hr-HR" b="1" dirty="0"/>
              <a:t>interakcija</a:t>
            </a:r>
            <a:endParaRPr lang="hr-HR" dirty="0"/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izostanak </a:t>
            </a:r>
            <a:r>
              <a:rPr lang="hr-HR" sz="1800" dirty="0"/>
              <a:t>kontakta očima (kada je osoba ispred autističnog djeteta ono gleda u bilo kojem pravcu osim u osobu koja je ispred njega)</a:t>
            </a:r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pomanjkanje </a:t>
            </a:r>
            <a:r>
              <a:rPr lang="hr-HR" sz="1800" dirty="0"/>
              <a:t>empatije (neosjetljivost na osjećaje i želje drugih)</a:t>
            </a:r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nedostatak </a:t>
            </a:r>
            <a:r>
              <a:rPr lang="hr-HR" sz="1800" dirty="0"/>
              <a:t>zanimanja za drugu djecu i za ono što ostala djeca rade</a:t>
            </a:r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poteškoće </a:t>
            </a:r>
            <a:r>
              <a:rPr lang="hr-HR" sz="1800" dirty="0"/>
              <a:t>u sklapanju prijateljstva</a:t>
            </a:r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izbjegavanje </a:t>
            </a:r>
            <a:r>
              <a:rPr lang="hr-HR" sz="1800" dirty="0"/>
              <a:t>fizičkog kontakta (čak i s članovima vlastite obitelji)</a:t>
            </a:r>
          </a:p>
          <a:p>
            <a:pPr marL="342000" indent="-342000">
              <a:spcBef>
                <a:spcPts val="0"/>
              </a:spcBef>
              <a:spcAft>
                <a:spcPts val="0"/>
              </a:spcAft>
              <a:buNone/>
            </a:pPr>
            <a:endParaRPr lang="hr-HR" dirty="0"/>
          </a:p>
          <a:p>
            <a:pPr marL="342000" indent="-342000">
              <a:spcBef>
                <a:spcPts val="0"/>
              </a:spcBef>
              <a:spcAft>
                <a:spcPts val="0"/>
              </a:spcAft>
            </a:pPr>
            <a:r>
              <a:rPr lang="hr-HR" b="1" dirty="0" smtClean="0"/>
              <a:t>Osjetni </a:t>
            </a:r>
            <a:r>
              <a:rPr lang="hr-HR" b="1" dirty="0"/>
              <a:t>poremećaji</a:t>
            </a:r>
            <a:endParaRPr lang="hr-HR" dirty="0"/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 err="1" smtClean="0"/>
              <a:t>hipo</a:t>
            </a:r>
            <a:r>
              <a:rPr lang="hr-HR" sz="1800" dirty="0" smtClean="0"/>
              <a:t> </a:t>
            </a:r>
            <a:r>
              <a:rPr lang="hr-HR" sz="1800" dirty="0"/>
              <a:t>ili </a:t>
            </a:r>
            <a:r>
              <a:rPr lang="hr-HR" sz="1800" dirty="0" err="1"/>
              <a:t>hiper</a:t>
            </a:r>
            <a:r>
              <a:rPr lang="hr-HR" sz="1800" dirty="0"/>
              <a:t> aktivnost 5 osjetila</a:t>
            </a:r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pomanjkanje </a:t>
            </a:r>
            <a:r>
              <a:rPr lang="hr-HR" sz="1800" dirty="0"/>
              <a:t>reakcije na bol ili na glasne zvukove</a:t>
            </a:r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stavljanje </a:t>
            </a:r>
            <a:r>
              <a:rPr lang="hr-HR" sz="1800" dirty="0"/>
              <a:t>predmeta u usta i struganje po površinama</a:t>
            </a:r>
          </a:p>
          <a:p>
            <a:pPr marL="742050" lvl="2" indent="-342000">
              <a:spcBef>
                <a:spcPts val="0"/>
              </a:spcBef>
              <a:spcAft>
                <a:spcPts val="0"/>
              </a:spcAft>
            </a:pPr>
            <a:r>
              <a:rPr lang="hr-HR" sz="1800" dirty="0" smtClean="0"/>
              <a:t>abnormalni </a:t>
            </a:r>
            <a:r>
              <a:rPr lang="hr-HR" sz="1800" dirty="0"/>
              <a:t>odgovori na </a:t>
            </a:r>
            <a:r>
              <a:rPr lang="hr-HR" sz="1800" dirty="0" smtClean="0"/>
              <a:t>osjete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426872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TC102455596[[fn=Proljeće]]</Template>
  <TotalTime>1784</TotalTime>
  <Words>3470</Words>
  <Application>Microsoft Office PowerPoint</Application>
  <PresentationFormat>On-screen Show (4:3)</PresentationFormat>
  <Paragraphs>478</Paragraphs>
  <Slides>48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Spring</vt:lpstr>
      <vt:lpstr>Poremećaji iz autističnog spektra   </vt:lpstr>
      <vt:lpstr>PowerPoint Presentation</vt:lpstr>
      <vt:lpstr>PowerPoint Presentation</vt:lpstr>
      <vt:lpstr>PowerPoint Presentation</vt:lpstr>
      <vt:lpstr>Ponavljajuće ponašanje</vt:lpstr>
      <vt:lpstr>PowerPoint Presentation</vt:lpstr>
      <vt:lpstr>PowerPoint Presentation</vt:lpstr>
      <vt:lpstr>Obilježja autizma</vt:lpstr>
      <vt:lpstr>PowerPoint Presentation</vt:lpstr>
      <vt:lpstr>PowerPoint Presentation</vt:lpstr>
      <vt:lpstr>Što uzrokuje autizam?</vt:lpstr>
      <vt:lpstr>PowerPoint Presentation</vt:lpstr>
      <vt:lpstr>Jezične i komunikacijske poteškoće</vt:lpstr>
      <vt:lpstr>Poteškoće u socijalnim odnosima i socijalnom razumijevanju</vt:lpstr>
      <vt:lpstr>Procjena</vt:lpstr>
      <vt:lpstr>Dijagnoza</vt:lpstr>
      <vt:lpstr>Rehabilitacija</vt:lpstr>
      <vt:lpstr>Opis terapija i pristupa koji se koriste u edukaciji i rehabilitaciji djece i odraslih osoba s autističnim poremećajem</vt:lpstr>
      <vt:lpstr>PowerPoint Presentation</vt:lpstr>
      <vt:lpstr>Prognoza</vt:lpstr>
      <vt:lpstr>Poučavanje učenika s autizmom</vt:lpstr>
      <vt:lpstr>PowerPoint Presentation</vt:lpstr>
      <vt:lpstr>PowerPoint Presentation</vt:lpstr>
      <vt:lpstr>PowerPoint Presentation</vt:lpstr>
      <vt:lpstr>Neobični oblici pažnje</vt:lpstr>
      <vt:lpstr>Osjetilni sustav</vt:lpstr>
      <vt:lpstr>PowerPoint Presentation</vt:lpstr>
      <vt:lpstr>PowerPoint Presentation</vt:lpstr>
      <vt:lpstr>Obrazovne implikacije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Strategije promjene ponašanja</vt:lpstr>
      <vt:lpstr>PowerPoint Presentation</vt:lpstr>
      <vt:lpstr>Literatura</vt:lpstr>
      <vt:lpstr>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Poremećaji iz autističnog spektra</dc:title>
  <dc:creator>Korisnik</dc:creator>
  <cp:lastModifiedBy>Mishabon</cp:lastModifiedBy>
  <cp:revision>428</cp:revision>
  <dcterms:created xsi:type="dcterms:W3CDTF">2013-09-17T11:24:14Z</dcterms:created>
  <dcterms:modified xsi:type="dcterms:W3CDTF">2013-12-10T19:26:11Z</dcterms:modified>
</cp:coreProperties>
</file>